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3" r:id="rId4"/>
    <p:sldId id="260" r:id="rId5"/>
    <p:sldId id="261" r:id="rId6"/>
    <p:sldId id="264" r:id="rId7"/>
    <p:sldId id="265" r:id="rId8"/>
    <p:sldId id="273" r:id="rId9"/>
    <p:sldId id="267" r:id="rId10"/>
    <p:sldId id="268" r:id="rId11"/>
    <p:sldId id="266" r:id="rId12"/>
    <p:sldId id="269" r:id="rId13"/>
    <p:sldId id="262" r:id="rId14"/>
    <p:sldId id="271" r:id="rId15"/>
    <p:sldId id="270" r:id="rId16"/>
    <p:sldId id="272"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t-BR"/>
              <a:t>Clique para editar o título Mestre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oto Panorâmica com Legend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8A87A34-81AB-432B-8DAE-1953F412C126}" type="datetimeFigureOut">
              <a:rPr lang="en-US" dirty="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8A87A34-81AB-432B-8DAE-1953F412C126}" type="datetimeFigureOut">
              <a:rPr lang="en-US" dirty="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8A87A34-81AB-432B-8DAE-1953F412C126}" type="datetimeFigureOut">
              <a:rPr lang="en-US" dirty="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8A87A34-81AB-432B-8DAE-1953F412C126}" type="datetimeFigureOut">
              <a:rPr lang="en-US" dirty="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na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48A87A34-81AB-432B-8DAE-1953F412C126}" type="datetimeFigureOut">
              <a:rPr lang="en-US" dirty="0"/>
              <a:t>7/1/2025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Colunas de Image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48A87A34-81AB-432B-8DAE-1953F412C126}" type="datetimeFigureOut">
              <a:rPr lang="en-US" dirty="0"/>
              <a:t>7/1/2025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a:t>Clique para editar o estilo do título mestre</a:t>
            </a:r>
            <a:endParaRPr lang="pt-BR" noProof="0" dirty="0"/>
          </a:p>
        </p:txBody>
      </p:sp>
      <p:sp>
        <p:nvSpPr>
          <p:cNvPr id="3" name="Espaço Reservado para Conteúdo 2"/>
          <p:cNvSpPr>
            <a:spLocks noGrp="1"/>
          </p:cNvSpPr>
          <p:nvPr>
            <p:ph idx="1"/>
          </p:nvPr>
        </p:nvSpPr>
        <p:spPr/>
        <p:txBody>
          <a:bodyPr rtlCol="0"/>
          <a:lstStyle>
            <a:lvl5pPr algn="l" rtl="0">
              <a:defRPr/>
            </a:lvl5pPr>
          </a:lstStyle>
          <a:p>
            <a:pPr lvl="0" rtl="0"/>
            <a:r>
              <a:rPr lang="pt-BR" noProof="0"/>
              <a:t>Clique para editar os estilos do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9509B53E-5F46-420C-9FC5-DAEB88ACCC36}" type="datetime1">
              <a:rPr lang="pt-BR" noProof="0" smtClean="0"/>
              <a:pPr/>
              <a:t>01/07/2025</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E31375A4-56A4-47D6-9801-1991572033F7}" type="slidenum">
              <a:rPr lang="pt-BR" noProof="0" smtClean="0"/>
              <a:pPr rtl="0"/>
              <a:t>‹nº›</a:t>
            </a:fld>
            <a:endParaRPr lang="pt-BR" noProof="0" dirty="0"/>
          </a:p>
        </p:txBody>
      </p:sp>
    </p:spTree>
    <p:extLst>
      <p:ext uri="{BB962C8B-B14F-4D97-AF65-F5344CB8AC3E}">
        <p14:creationId xmlns:p14="http://schemas.microsoft.com/office/powerpoint/2010/main" val="127169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t-BR"/>
              <a:t>Clique para editar o título Mestre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48A87A34-81AB-432B-8DAE-1953F412C126}" type="datetimeFigureOut">
              <a:rPr lang="en-US" dirty="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Content Placeholder 3"/>
          <p:cNvSpPr>
            <a:spLocks noGrp="1"/>
          </p:cNvSpPr>
          <p:nvPr>
            <p:ph sz="quarter" idx="13"/>
          </p:nvPr>
        </p:nvSpPr>
        <p:spPr>
          <a:xfrm>
            <a:off x="913774" y="3051012"/>
            <a:ext cx="5106027" cy="27401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3" name="Content Placeholder 5"/>
          <p:cNvSpPr>
            <a:spLocks noGrp="1"/>
          </p:cNvSpPr>
          <p:nvPr>
            <p:ph sz="quarter" idx="14"/>
          </p:nvPr>
        </p:nvSpPr>
        <p:spPr>
          <a:xfrm>
            <a:off x="6172200" y="3051012"/>
            <a:ext cx="5105401" cy="27401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t-BR"/>
              <a:t>Clique para editar o título Mestre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8A87A34-81AB-432B-8DAE-1953F412C126}" type="datetimeFigureOut">
              <a:rPr lang="en-US" dirty="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8A87A34-81AB-432B-8DAE-1953F412C126}" type="datetimeFigureOut">
              <a:rPr lang="en-US" dirty="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7/1/2025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pensador.com/autor/albert_einstei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48B84-254B-4100-883B-BF3375EABCE0}"/>
              </a:ext>
            </a:extLst>
          </p:cNvPr>
          <p:cNvSpPr>
            <a:spLocks noGrp="1"/>
          </p:cNvSpPr>
          <p:nvPr>
            <p:ph type="ctrTitle"/>
          </p:nvPr>
        </p:nvSpPr>
        <p:spPr>
          <a:noFill/>
        </p:spPr>
        <p:style>
          <a:lnRef idx="0">
            <a:scrgbClr r="0" g="0" b="0"/>
          </a:lnRef>
          <a:fillRef idx="1002">
            <a:schemeClr val="dk1"/>
          </a:fillRef>
          <a:effectRef idx="0">
            <a:scrgbClr r="0" g="0" b="0"/>
          </a:effectRef>
          <a:fontRef idx="major"/>
        </p:style>
        <p:txBody>
          <a:bodyPr>
            <a:noAutofit/>
          </a:bodyPr>
          <a:lstStyle/>
          <a:p>
            <a:r>
              <a:rPr lang="pt-BR" sz="12400" u="sng" dirty="0">
                <a:latin typeface="Algerian" panose="04020705040A02060702" pitchFamily="82" charset="0"/>
              </a:rPr>
              <a:t>filosofia</a:t>
            </a:r>
          </a:p>
        </p:txBody>
      </p:sp>
      <p:sp>
        <p:nvSpPr>
          <p:cNvPr id="3" name="Subtítulo 2">
            <a:extLst>
              <a:ext uri="{FF2B5EF4-FFF2-40B4-BE49-F238E27FC236}">
                <a16:creationId xmlns:a16="http://schemas.microsoft.com/office/drawing/2014/main" id="{34672876-A058-4894-8965-E1DD6C2BEC92}"/>
              </a:ext>
            </a:extLst>
          </p:cNvPr>
          <p:cNvSpPr>
            <a:spLocks noGrp="1"/>
          </p:cNvSpPr>
          <p:nvPr>
            <p:ph type="subTitle" idx="1"/>
          </p:nvPr>
        </p:nvSpPr>
        <p:spPr>
          <a:noFill/>
        </p:spPr>
        <p:style>
          <a:lnRef idx="0">
            <a:scrgbClr r="0" g="0" b="0"/>
          </a:lnRef>
          <a:fillRef idx="1002">
            <a:schemeClr val="dk1"/>
          </a:fillRef>
          <a:effectRef idx="0">
            <a:scrgbClr r="0" g="0" b="0"/>
          </a:effectRef>
          <a:fontRef idx="major"/>
        </p:style>
        <p:txBody>
          <a:bodyPr>
            <a:normAutofit/>
          </a:bodyPr>
          <a:lstStyle/>
          <a:p>
            <a:r>
              <a:rPr lang="pt-BR" sz="2800" cap="none" dirty="0"/>
              <a:t>Professor Alexandre Luiz Zeni</a:t>
            </a:r>
          </a:p>
        </p:txBody>
      </p:sp>
    </p:spTree>
    <p:extLst>
      <p:ext uri="{BB962C8B-B14F-4D97-AF65-F5344CB8AC3E}">
        <p14:creationId xmlns:p14="http://schemas.microsoft.com/office/powerpoint/2010/main" val="165200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descr="2-ano-1-638.jpg"/>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959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F5B73-C797-4F57-9964-0B410FAEE01E}"/>
              </a:ext>
            </a:extLst>
          </p:cNvPr>
          <p:cNvSpPr>
            <a:spLocks noGrp="1"/>
          </p:cNvSpPr>
          <p:nvPr>
            <p:ph type="title"/>
          </p:nvPr>
        </p:nvSpPr>
        <p:spPr>
          <a:xfrm>
            <a:off x="913149" y="194423"/>
            <a:ext cx="10364451" cy="1596177"/>
          </a:xfrm>
        </p:spPr>
        <p:txBody>
          <a:bodyPr>
            <a:normAutofit/>
          </a:bodyPr>
          <a:lstStyle/>
          <a:p>
            <a:r>
              <a:rPr lang="pt-BR" sz="4800" u="sng" dirty="0">
                <a:solidFill>
                  <a:schemeClr val="accent6"/>
                </a:solidFill>
                <a:latin typeface="Algerian" panose="04020705040A02060702" pitchFamily="82" charset="0"/>
              </a:rPr>
              <a:t>ARTHUR</a:t>
            </a:r>
            <a:r>
              <a:rPr lang="pt-BR" sz="4800" dirty="0">
                <a:solidFill>
                  <a:schemeClr val="accent6"/>
                </a:solidFill>
                <a:latin typeface="Algerian" panose="04020705040A02060702" pitchFamily="82" charset="0"/>
              </a:rPr>
              <a:t> </a:t>
            </a:r>
            <a:r>
              <a:rPr lang="pt-BR" sz="4800" u="sng" dirty="0">
                <a:solidFill>
                  <a:schemeClr val="accent6"/>
                </a:solidFill>
                <a:latin typeface="Algerian" panose="04020705040A02060702" pitchFamily="82" charset="0"/>
              </a:rPr>
              <a:t>SHOPENHAUER</a:t>
            </a:r>
          </a:p>
        </p:txBody>
      </p:sp>
      <p:sp>
        <p:nvSpPr>
          <p:cNvPr id="3" name="Espaço Reservado para Conteúdo 2">
            <a:extLst>
              <a:ext uri="{FF2B5EF4-FFF2-40B4-BE49-F238E27FC236}">
                <a16:creationId xmlns:a16="http://schemas.microsoft.com/office/drawing/2014/main" id="{DD789C30-6164-4AAC-9B63-A1B1281FD16D}"/>
              </a:ext>
            </a:extLst>
          </p:cNvPr>
          <p:cNvSpPr>
            <a:spLocks noGrp="1"/>
          </p:cNvSpPr>
          <p:nvPr>
            <p:ph sz="quarter" idx="13"/>
          </p:nvPr>
        </p:nvSpPr>
        <p:spPr>
          <a:xfrm>
            <a:off x="304800" y="1630018"/>
            <a:ext cx="10972800" cy="4850296"/>
          </a:xfrm>
        </p:spPr>
        <p:txBody>
          <a:bodyPr/>
          <a:lstStyle/>
          <a:p>
            <a:r>
              <a:rPr lang="pt-BR" sz="2800" cap="none" dirty="0">
                <a:solidFill>
                  <a:schemeClr val="accent3">
                    <a:lumMod val="75000"/>
                  </a:schemeClr>
                </a:solidFill>
                <a:latin typeface="Comic Sans MS" panose="030F0702030302020204" pitchFamily="66" charset="0"/>
              </a:rPr>
              <a:t>Crítico de Hegel:</a:t>
            </a:r>
          </a:p>
          <a:p>
            <a:pPr lvl="1"/>
            <a:r>
              <a:rPr lang="pt-BR" sz="2400" cap="none" dirty="0">
                <a:latin typeface="Comic Sans MS" panose="030F0702030302020204" pitchFamily="66" charset="0"/>
              </a:rPr>
              <a:t>Contemporâneo de Hegel;</a:t>
            </a:r>
          </a:p>
          <a:p>
            <a:r>
              <a:rPr lang="pt-BR" sz="2800" cap="none" dirty="0">
                <a:solidFill>
                  <a:schemeClr val="accent3">
                    <a:lumMod val="75000"/>
                  </a:schemeClr>
                </a:solidFill>
                <a:latin typeface="Comic Sans MS" panose="030F0702030302020204" pitchFamily="66" charset="0"/>
              </a:rPr>
              <a:t>Hegel não considera o</a:t>
            </a:r>
            <a:r>
              <a:rPr lang="pt-BR" sz="2800" cap="none" dirty="0">
                <a:latin typeface="Comic Sans MS" panose="030F0702030302020204" pitchFamily="66" charset="0"/>
              </a:rPr>
              <a:t>:</a:t>
            </a:r>
          </a:p>
          <a:p>
            <a:pPr lvl="1"/>
            <a:r>
              <a:rPr lang="pt-BR" sz="2400" cap="none" dirty="0">
                <a:latin typeface="Comic Sans MS" panose="030F0702030302020204" pitchFamily="66" charset="0"/>
              </a:rPr>
              <a:t>Instinto;</a:t>
            </a:r>
          </a:p>
          <a:p>
            <a:pPr lvl="1"/>
            <a:r>
              <a:rPr lang="pt-BR" sz="2400" cap="none" dirty="0">
                <a:latin typeface="Comic Sans MS" panose="030F0702030302020204" pitchFamily="66" charset="0"/>
              </a:rPr>
              <a:t>Vontade;</a:t>
            </a:r>
          </a:p>
          <a:p>
            <a:r>
              <a:rPr lang="pt-BR" sz="2800" cap="none" dirty="0">
                <a:solidFill>
                  <a:schemeClr val="accent3">
                    <a:lumMod val="75000"/>
                  </a:schemeClr>
                </a:solidFill>
                <a:latin typeface="Comic Sans MS" panose="030F0702030302020204" pitchFamily="66" charset="0"/>
              </a:rPr>
              <a:t>Influência do:</a:t>
            </a:r>
          </a:p>
          <a:p>
            <a:pPr lvl="1"/>
            <a:r>
              <a:rPr lang="pt-BR" sz="2400" cap="none" dirty="0">
                <a:latin typeface="Comic Sans MS" panose="030F0702030302020204" pitchFamily="66" charset="0"/>
              </a:rPr>
              <a:t>Budismo;</a:t>
            </a:r>
          </a:p>
          <a:p>
            <a:pPr lvl="1"/>
            <a:r>
              <a:rPr lang="pt-BR" sz="2400" cap="none" dirty="0">
                <a:latin typeface="Comic Sans MS" panose="030F0702030302020204" pitchFamily="66" charset="0"/>
              </a:rPr>
              <a:t>Hinduísmo; </a:t>
            </a:r>
          </a:p>
          <a:p>
            <a:endParaRPr lang="pt-BR" dirty="0"/>
          </a:p>
        </p:txBody>
      </p:sp>
      <p:pic>
        <p:nvPicPr>
          <p:cNvPr id="5" name="Imagem 4">
            <a:extLst>
              <a:ext uri="{FF2B5EF4-FFF2-40B4-BE49-F238E27FC236}">
                <a16:creationId xmlns:a16="http://schemas.microsoft.com/office/drawing/2014/main" id="{54629F90-4C40-4713-9900-806B9D743BF2}"/>
              </a:ext>
            </a:extLst>
          </p:cNvPr>
          <p:cNvPicPr>
            <a:picLocks noChangeAspect="1"/>
          </p:cNvPicPr>
          <p:nvPr/>
        </p:nvPicPr>
        <p:blipFill>
          <a:blip r:embed="rId2"/>
          <a:stretch>
            <a:fillRect/>
          </a:stretch>
        </p:blipFill>
        <p:spPr>
          <a:xfrm>
            <a:off x="7381461" y="2810284"/>
            <a:ext cx="4307992" cy="3226836"/>
          </a:xfrm>
          <a:prstGeom prst="rect">
            <a:avLst/>
          </a:prstGeom>
        </p:spPr>
      </p:pic>
    </p:spTree>
    <p:extLst>
      <p:ext uri="{BB962C8B-B14F-4D97-AF65-F5344CB8AC3E}">
        <p14:creationId xmlns:p14="http://schemas.microsoft.com/office/powerpoint/2010/main" val="56906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BBC6D-9C79-4331-A33C-2C0181D474A7}"/>
              </a:ext>
            </a:extLst>
          </p:cNvPr>
          <p:cNvSpPr>
            <a:spLocks noGrp="1"/>
          </p:cNvSpPr>
          <p:nvPr>
            <p:ph type="title"/>
          </p:nvPr>
        </p:nvSpPr>
        <p:spPr>
          <a:xfrm>
            <a:off x="913149" y="185528"/>
            <a:ext cx="10364451" cy="1146314"/>
          </a:xfrm>
        </p:spPr>
        <p:txBody>
          <a:bodyPr>
            <a:normAutofit/>
          </a:bodyPr>
          <a:lstStyle/>
          <a:p>
            <a:r>
              <a:rPr lang="pt-BR" sz="4800" u="sng" dirty="0">
                <a:solidFill>
                  <a:schemeClr val="accent6"/>
                </a:solidFill>
                <a:latin typeface="Algerian" panose="04020705040A02060702" pitchFamily="82" charset="0"/>
              </a:rPr>
              <a:t>QUAL</a:t>
            </a:r>
            <a:r>
              <a:rPr lang="pt-BR" sz="4800" dirty="0">
                <a:solidFill>
                  <a:schemeClr val="accent6"/>
                </a:solidFill>
                <a:latin typeface="Algerian" panose="04020705040A02060702" pitchFamily="82" charset="0"/>
              </a:rPr>
              <a:t> </a:t>
            </a:r>
            <a:r>
              <a:rPr lang="pt-BR" sz="4800" u="sng" dirty="0">
                <a:solidFill>
                  <a:schemeClr val="accent6"/>
                </a:solidFill>
                <a:latin typeface="Algerian" panose="04020705040A02060702" pitchFamily="82" charset="0"/>
              </a:rPr>
              <a:t>A</a:t>
            </a:r>
            <a:r>
              <a:rPr lang="pt-BR" sz="4800" dirty="0">
                <a:solidFill>
                  <a:schemeClr val="accent6"/>
                </a:solidFill>
                <a:latin typeface="Algerian" panose="04020705040A02060702" pitchFamily="82" charset="0"/>
              </a:rPr>
              <a:t> </a:t>
            </a:r>
            <a:r>
              <a:rPr lang="pt-BR" sz="4800" u="sng" dirty="0">
                <a:solidFill>
                  <a:schemeClr val="accent6"/>
                </a:solidFill>
                <a:latin typeface="Algerian" panose="04020705040A02060702" pitchFamily="82" charset="0"/>
              </a:rPr>
              <a:t>ESSÊNCIA</a:t>
            </a:r>
            <a:r>
              <a:rPr lang="pt-BR" sz="4800" dirty="0">
                <a:solidFill>
                  <a:schemeClr val="accent6"/>
                </a:solidFill>
                <a:latin typeface="Algerian" panose="04020705040A02060702" pitchFamily="82" charset="0"/>
              </a:rPr>
              <a:t> </a:t>
            </a:r>
            <a:r>
              <a:rPr lang="pt-BR" sz="4800" u="sng" dirty="0">
                <a:solidFill>
                  <a:schemeClr val="accent6"/>
                </a:solidFill>
                <a:latin typeface="Algerian" panose="04020705040A02060702" pitchFamily="82" charset="0"/>
              </a:rPr>
              <a:t>DA</a:t>
            </a:r>
            <a:r>
              <a:rPr lang="pt-BR" sz="4800" dirty="0">
                <a:solidFill>
                  <a:schemeClr val="accent6"/>
                </a:solidFill>
                <a:latin typeface="Algerian" panose="04020705040A02060702" pitchFamily="82" charset="0"/>
              </a:rPr>
              <a:t> </a:t>
            </a:r>
            <a:r>
              <a:rPr lang="pt-BR" sz="4800" u="sng" dirty="0">
                <a:solidFill>
                  <a:schemeClr val="accent6"/>
                </a:solidFill>
                <a:latin typeface="Algerian" panose="04020705040A02060702" pitchFamily="82" charset="0"/>
              </a:rPr>
              <a:t>VIDA</a:t>
            </a:r>
            <a:r>
              <a:rPr lang="pt-BR" sz="4800" dirty="0">
                <a:solidFill>
                  <a:schemeClr val="accent6"/>
                </a:solidFill>
                <a:latin typeface="Algerian" panose="04020705040A02060702" pitchFamily="82" charset="0"/>
              </a:rPr>
              <a:t>?</a:t>
            </a:r>
          </a:p>
        </p:txBody>
      </p:sp>
      <p:sp>
        <p:nvSpPr>
          <p:cNvPr id="3" name="Espaço Reservado para Conteúdo 2">
            <a:extLst>
              <a:ext uri="{FF2B5EF4-FFF2-40B4-BE49-F238E27FC236}">
                <a16:creationId xmlns:a16="http://schemas.microsoft.com/office/drawing/2014/main" id="{61287D3C-2B77-4D77-BAA4-86FF0FE8E564}"/>
              </a:ext>
            </a:extLst>
          </p:cNvPr>
          <p:cNvSpPr>
            <a:spLocks noGrp="1"/>
          </p:cNvSpPr>
          <p:nvPr>
            <p:ph sz="quarter" idx="13"/>
          </p:nvPr>
        </p:nvSpPr>
        <p:spPr>
          <a:xfrm>
            <a:off x="225287" y="1331842"/>
            <a:ext cx="11052313" cy="5334002"/>
          </a:xfrm>
        </p:spPr>
        <p:txBody>
          <a:bodyPr>
            <a:normAutofit fontScale="25000" lnSpcReduction="20000"/>
          </a:bodyPr>
          <a:lstStyle/>
          <a:p>
            <a:r>
              <a:rPr lang="pt-BR" sz="9600" b="1" cap="none" dirty="0">
                <a:latin typeface="Comic Sans MS" panose="030F0702030302020204" pitchFamily="66" charset="0"/>
              </a:rPr>
              <a:t>A vontade;</a:t>
            </a:r>
          </a:p>
          <a:p>
            <a:r>
              <a:rPr lang="pt-BR" sz="9600" cap="none" dirty="0">
                <a:solidFill>
                  <a:srgbClr val="FFC000"/>
                </a:solidFill>
                <a:latin typeface="Comic Sans MS" panose="030F0702030302020204" pitchFamily="66" charset="0"/>
              </a:rPr>
              <a:t>No homem:</a:t>
            </a:r>
          </a:p>
          <a:p>
            <a:pPr lvl="1"/>
            <a:r>
              <a:rPr lang="pt-BR" sz="9600" cap="none" dirty="0">
                <a:solidFill>
                  <a:srgbClr val="00B0F0"/>
                </a:solidFill>
                <a:latin typeface="Comic Sans MS" panose="030F0702030302020204" pitchFamily="66" charset="0"/>
              </a:rPr>
              <a:t>Sofrimento;</a:t>
            </a:r>
          </a:p>
          <a:p>
            <a:pPr lvl="1"/>
            <a:r>
              <a:rPr lang="pt-BR" sz="9600" cap="none" dirty="0">
                <a:solidFill>
                  <a:srgbClr val="00B0F0"/>
                </a:solidFill>
                <a:latin typeface="Comic Sans MS" panose="030F0702030302020204" pitchFamily="66" charset="0"/>
              </a:rPr>
              <a:t>Pecado;</a:t>
            </a:r>
          </a:p>
          <a:p>
            <a:pPr lvl="1"/>
            <a:r>
              <a:rPr lang="pt-BR" sz="9600" cap="none" dirty="0">
                <a:solidFill>
                  <a:srgbClr val="00B0F0"/>
                </a:solidFill>
                <a:latin typeface="Comic Sans MS" panose="030F0702030302020204" pitchFamily="66" charset="0"/>
              </a:rPr>
              <a:t>Morte;</a:t>
            </a:r>
          </a:p>
          <a:p>
            <a:r>
              <a:rPr lang="pt-BR" sz="9600" cap="none" dirty="0">
                <a:solidFill>
                  <a:srgbClr val="FFC000"/>
                </a:solidFill>
                <a:latin typeface="Comic Sans MS" panose="030F0702030302020204" pitchFamily="66" charset="0"/>
              </a:rPr>
              <a:t>Vontade:</a:t>
            </a:r>
          </a:p>
          <a:p>
            <a:pPr lvl="1"/>
            <a:r>
              <a:rPr lang="pt-BR" sz="9600" cap="none" dirty="0">
                <a:solidFill>
                  <a:srgbClr val="00B0F0"/>
                </a:solidFill>
                <a:latin typeface="Comic Sans MS" panose="030F0702030302020204" pitchFamily="66" charset="0"/>
              </a:rPr>
              <a:t>Irracional;</a:t>
            </a:r>
          </a:p>
          <a:p>
            <a:r>
              <a:rPr lang="pt-BR" sz="9600" cap="none" dirty="0">
                <a:solidFill>
                  <a:srgbClr val="FFC000"/>
                </a:solidFill>
                <a:latin typeface="Comic Sans MS" panose="030F0702030302020204" pitchFamily="66" charset="0"/>
              </a:rPr>
              <a:t>Sofrimento:</a:t>
            </a:r>
          </a:p>
          <a:p>
            <a:pPr lvl="1"/>
            <a:r>
              <a:rPr lang="pt-BR" sz="9600" cap="none" dirty="0">
                <a:solidFill>
                  <a:srgbClr val="00B0F0"/>
                </a:solidFill>
                <a:latin typeface="Comic Sans MS" panose="030F0702030302020204" pitchFamily="66" charset="0"/>
              </a:rPr>
              <a:t>Inevitável;</a:t>
            </a:r>
          </a:p>
          <a:p>
            <a:pPr lvl="1"/>
            <a:r>
              <a:rPr lang="pt-BR" sz="9600" cap="none" dirty="0">
                <a:solidFill>
                  <a:srgbClr val="00B0F0"/>
                </a:solidFill>
                <a:latin typeface="Comic Sans MS" panose="030F0702030302020204" pitchFamily="66" charset="0"/>
              </a:rPr>
              <a:t>Essencial;</a:t>
            </a:r>
          </a:p>
          <a:p>
            <a:r>
              <a:rPr lang="pt-BR" sz="9600" cap="none" dirty="0">
                <a:solidFill>
                  <a:srgbClr val="FFC000"/>
                </a:solidFill>
                <a:latin typeface="Comic Sans MS" panose="030F0702030302020204" pitchFamily="66" charset="0"/>
              </a:rPr>
              <a:t>Vida:</a:t>
            </a:r>
          </a:p>
          <a:p>
            <a:pPr lvl="1"/>
            <a:r>
              <a:rPr lang="pt-BR" sz="9600" cap="none" dirty="0">
                <a:solidFill>
                  <a:schemeClr val="accent5">
                    <a:lumMod val="60000"/>
                    <a:lumOff val="40000"/>
                  </a:schemeClr>
                </a:solidFill>
                <a:latin typeface="Comic Sans MS" panose="030F0702030302020204" pitchFamily="66" charset="0"/>
              </a:rPr>
              <a:t>Conjunto de desejos não satisfeitos e prazeres ilusórios;</a:t>
            </a:r>
          </a:p>
          <a:p>
            <a:endParaRPr lang="pt-BR" dirty="0"/>
          </a:p>
        </p:txBody>
      </p:sp>
      <p:pic>
        <p:nvPicPr>
          <p:cNvPr id="1026" name="Picture 2" descr="Nenhuma descrição de foto disponível.">
            <a:extLst>
              <a:ext uri="{FF2B5EF4-FFF2-40B4-BE49-F238E27FC236}">
                <a16:creationId xmlns:a16="http://schemas.microsoft.com/office/drawing/2014/main" id="{AA5EE5B5-9B2C-473B-A2C6-B33A5A825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514" y="1331842"/>
            <a:ext cx="54578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0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Qual a solução?</a:t>
            </a:r>
          </a:p>
        </p:txBody>
      </p:sp>
      <p:pic>
        <p:nvPicPr>
          <p:cNvPr id="4" name="Espaço Reservado para Conteúdo 3" descr="images.jpg"/>
          <p:cNvPicPr>
            <a:picLocks noGrp="1" noChangeAspect="1"/>
          </p:cNvPicPr>
          <p:nvPr>
            <p:ph idx="1"/>
          </p:nvPr>
        </p:nvPicPr>
        <p:blipFill>
          <a:blip r:embed="rId2"/>
          <a:stretch>
            <a:fillRect/>
          </a:stretch>
        </p:blipFill>
        <p:spPr>
          <a:xfrm>
            <a:off x="166646" y="1714488"/>
            <a:ext cx="4945436" cy="2600342"/>
          </a:xfrm>
        </p:spPr>
      </p:pic>
      <p:pic>
        <p:nvPicPr>
          <p:cNvPr id="5" name="Imagem 4" descr="frase-a-musica-exprime-a-mais-alta-filosofia-numa-linguagem-que-a-razao-nao-compreende-schopenhauer-153723.jpg"/>
          <p:cNvPicPr>
            <a:picLocks noChangeAspect="1"/>
          </p:cNvPicPr>
          <p:nvPr/>
        </p:nvPicPr>
        <p:blipFill>
          <a:blip r:embed="rId3"/>
          <a:stretch>
            <a:fillRect/>
          </a:stretch>
        </p:blipFill>
        <p:spPr>
          <a:xfrm>
            <a:off x="5095868" y="3048000"/>
            <a:ext cx="7096132" cy="3810000"/>
          </a:xfrm>
          <a:prstGeom prst="rect">
            <a:avLst/>
          </a:prstGeom>
        </p:spPr>
      </p:pic>
      <p:sp>
        <p:nvSpPr>
          <p:cNvPr id="3" name="CaixaDeTexto 2">
            <a:extLst>
              <a:ext uri="{FF2B5EF4-FFF2-40B4-BE49-F238E27FC236}">
                <a16:creationId xmlns:a16="http://schemas.microsoft.com/office/drawing/2014/main" id="{3F5F3D95-E8B4-4BBB-A71B-80D4E835E73A}"/>
              </a:ext>
            </a:extLst>
          </p:cNvPr>
          <p:cNvSpPr txBox="1"/>
          <p:nvPr/>
        </p:nvSpPr>
        <p:spPr>
          <a:xfrm>
            <a:off x="622852" y="5340626"/>
            <a:ext cx="3934090" cy="1231106"/>
          </a:xfrm>
          <a:prstGeom prst="rect">
            <a:avLst/>
          </a:prstGeom>
          <a:noFill/>
        </p:spPr>
        <p:txBody>
          <a:bodyPr wrap="none" rtlCol="0">
            <a:spAutoFit/>
          </a:bodyPr>
          <a:lstStyle/>
          <a:p>
            <a:r>
              <a:rPr lang="pt-BR" sz="2800" b="1" dirty="0">
                <a:latin typeface="Comic Sans MS" panose="030F0702030302020204" pitchFamily="66" charset="0"/>
              </a:rPr>
              <a:t>Controle das paixões;</a:t>
            </a:r>
          </a:p>
          <a:p>
            <a:pPr lvl="1"/>
            <a:r>
              <a:rPr lang="pt-BR" sz="2800" dirty="0">
                <a:solidFill>
                  <a:srgbClr val="FFC000"/>
                </a:solidFill>
                <a:latin typeface="Comic Sans MS" panose="030F0702030302020204" pitchFamily="66" charset="0"/>
              </a:rPr>
              <a:t>Autocontrole</a:t>
            </a:r>
            <a:r>
              <a:rPr lang="pt-BR" sz="2800" dirty="0">
                <a:latin typeface="Comic Sans MS" panose="030F0702030302020204" pitchFamily="66" charset="0"/>
              </a:rPr>
              <a:t>;</a:t>
            </a:r>
          </a:p>
          <a:p>
            <a:endParaRPr lang="pt-BR" dirty="0"/>
          </a:p>
        </p:txBody>
      </p:sp>
    </p:spTree>
    <p:extLst>
      <p:ext uri="{BB962C8B-B14F-4D97-AF65-F5344CB8AC3E}">
        <p14:creationId xmlns:p14="http://schemas.microsoft.com/office/powerpoint/2010/main" val="298359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7E565-05F3-423E-B8B1-900807FB2768}"/>
              </a:ext>
            </a:extLst>
          </p:cNvPr>
          <p:cNvSpPr>
            <a:spLocks noGrp="1"/>
          </p:cNvSpPr>
          <p:nvPr>
            <p:ph type="title"/>
          </p:nvPr>
        </p:nvSpPr>
        <p:spPr/>
        <p:txBody>
          <a:bodyPr>
            <a:normAutofit/>
          </a:bodyPr>
          <a:lstStyle/>
          <a:p>
            <a:endParaRPr lang="pt-BR" sz="6600" u="sng" dirty="0">
              <a:solidFill>
                <a:schemeClr val="accent6"/>
              </a:solidFill>
              <a:latin typeface="Algerian" panose="04020705040A02060702" pitchFamily="82" charset="0"/>
            </a:endParaRPr>
          </a:p>
        </p:txBody>
      </p:sp>
      <p:pic>
        <p:nvPicPr>
          <p:cNvPr id="4" name="Espaço Reservado para Conteúdo 3" descr="schopps.jpg">
            <a:extLst>
              <a:ext uri="{FF2B5EF4-FFF2-40B4-BE49-F238E27FC236}">
                <a16:creationId xmlns:a16="http://schemas.microsoft.com/office/drawing/2014/main" id="{872F9B4B-830D-489B-9771-FA119B859CE4}"/>
              </a:ext>
            </a:extLst>
          </p:cNvPr>
          <p:cNvPicPr>
            <a:picLocks noChangeAspect="1"/>
          </p:cNvPicPr>
          <p:nvPr/>
        </p:nvPicPr>
        <p:blipFill>
          <a:blip r:embed="rId2"/>
          <a:stretch>
            <a:fillRect/>
          </a:stretch>
        </p:blipFill>
        <p:spPr>
          <a:xfrm>
            <a:off x="1829101" y="917052"/>
            <a:ext cx="9712714" cy="5463402"/>
          </a:xfrm>
          <a:prstGeom prst="rect">
            <a:avLst/>
          </a:prstGeom>
        </p:spPr>
      </p:pic>
      <p:sp>
        <p:nvSpPr>
          <p:cNvPr id="5" name="Espaço Reservado para Conteúdo 4">
            <a:extLst>
              <a:ext uri="{FF2B5EF4-FFF2-40B4-BE49-F238E27FC236}">
                <a16:creationId xmlns:a16="http://schemas.microsoft.com/office/drawing/2014/main" id="{19FF4980-2A64-41FB-B9D1-01E4E634CF50}"/>
              </a:ext>
            </a:extLst>
          </p:cNvPr>
          <p:cNvSpPr>
            <a:spLocks noGrp="1"/>
          </p:cNvSpPr>
          <p:nvPr>
            <p:ph sz="quarter" idx="13"/>
          </p:nvPr>
        </p:nvSpPr>
        <p:spPr/>
        <p:txBody>
          <a:bodyPr/>
          <a:lstStyle/>
          <a:p>
            <a:endParaRPr lang="pt-BR"/>
          </a:p>
        </p:txBody>
      </p:sp>
    </p:spTree>
    <p:extLst>
      <p:ext uri="{BB962C8B-B14F-4D97-AF65-F5344CB8AC3E}">
        <p14:creationId xmlns:p14="http://schemas.microsoft.com/office/powerpoint/2010/main" val="355713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27C7A-E9B6-4623-AC66-1734AEF37A62}"/>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823F4C8-513D-4A87-8EBF-D2224539EFF0}"/>
              </a:ext>
            </a:extLst>
          </p:cNvPr>
          <p:cNvPicPr>
            <a:picLocks noGrp="1" noChangeAspect="1"/>
          </p:cNvPicPr>
          <p:nvPr>
            <p:ph idx="1"/>
          </p:nvPr>
        </p:nvPicPr>
        <p:blipFill>
          <a:blip r:embed="rId2"/>
          <a:stretch>
            <a:fillRect/>
          </a:stretch>
        </p:blipFill>
        <p:spPr>
          <a:xfrm>
            <a:off x="0" y="0"/>
            <a:ext cx="12192000" cy="6909634"/>
          </a:xfrm>
        </p:spPr>
      </p:pic>
    </p:spTree>
    <p:extLst>
      <p:ext uri="{BB962C8B-B14F-4D97-AF65-F5344CB8AC3E}">
        <p14:creationId xmlns:p14="http://schemas.microsoft.com/office/powerpoint/2010/main" val="94636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8847EA-3DE7-455D-8205-F3D8FD5F36A0}"/>
              </a:ext>
            </a:extLst>
          </p:cNvPr>
          <p:cNvSpPr>
            <a:spLocks noGrp="1"/>
          </p:cNvSpPr>
          <p:nvPr>
            <p:ph idx="1"/>
          </p:nvPr>
        </p:nvSpPr>
        <p:spPr>
          <a:xfrm>
            <a:off x="0" y="0"/>
            <a:ext cx="12192000" cy="6857999"/>
          </a:xfrm>
        </p:spPr>
        <p:txBody>
          <a:bodyPr>
            <a:normAutofit fontScale="92500"/>
          </a:bodyPr>
          <a:lstStyle/>
          <a:p>
            <a:pPr marL="0" indent="0" algn="just">
              <a:lnSpc>
                <a:spcPct val="115000"/>
              </a:lnSpc>
              <a:spcAft>
                <a:spcPts val="1000"/>
              </a:spcAft>
              <a:buNone/>
            </a:pPr>
            <a:r>
              <a:rPr lang="pt-BR" sz="2400" dirty="0"/>
              <a:t>(ENEM) Sentimos que toda satisfação de nossos desejos advinda do mundo assemelha-se à esmola que mantém hoje o mendigo vivo, porém prolonga amanhã a sua fome. A resignação, ao contrário, assemelha-se à fortuna herdada: livra o herdeiro para sempre de todas as preocupações.</a:t>
            </a:r>
          </a:p>
          <a:p>
            <a:pPr marL="0" indent="0" algn="just">
              <a:lnSpc>
                <a:spcPct val="115000"/>
              </a:lnSpc>
              <a:spcAft>
                <a:spcPts val="1000"/>
              </a:spcAft>
              <a:buNone/>
            </a:pPr>
            <a:r>
              <a:rPr lang="pt-BR" sz="2400" dirty="0"/>
              <a:t>SCHOPENHAUER, A. Aforismo para a sabedoria da vida. São Paulo: Martins Fontes, 2005.</a:t>
            </a:r>
          </a:p>
          <a:p>
            <a:pPr marL="0" indent="0" algn="just">
              <a:lnSpc>
                <a:spcPct val="115000"/>
              </a:lnSpc>
              <a:spcAft>
                <a:spcPts val="1000"/>
              </a:spcAft>
              <a:buNone/>
            </a:pPr>
            <a:r>
              <a:rPr lang="pt-BR" sz="2400" dirty="0"/>
              <a:t>O trecho destaca uma ideia remanescente de uma tradição filosófica ocidental, segundo a qual a felicidade se mostra indissociavelmente ligada à </a:t>
            </a:r>
          </a:p>
          <a:p>
            <a:pPr marL="0" indent="0" algn="just">
              <a:lnSpc>
                <a:spcPct val="115000"/>
              </a:lnSpc>
              <a:spcAft>
                <a:spcPts val="1000"/>
              </a:spcAft>
              <a:buNone/>
            </a:pPr>
            <a:r>
              <a:rPr lang="pt-BR" sz="2400" dirty="0"/>
              <a:t>a) a consagração de relacionamentos afetivos.   </a:t>
            </a:r>
          </a:p>
          <a:p>
            <a:pPr marL="0" indent="0" algn="just">
              <a:lnSpc>
                <a:spcPct val="115000"/>
              </a:lnSpc>
              <a:spcAft>
                <a:spcPts val="1000"/>
              </a:spcAft>
              <a:buNone/>
            </a:pPr>
            <a:r>
              <a:rPr lang="pt-BR" sz="2400" dirty="0"/>
              <a:t>b) administração da independência interior.   </a:t>
            </a:r>
          </a:p>
          <a:p>
            <a:pPr marL="0" indent="0" algn="just">
              <a:lnSpc>
                <a:spcPct val="115000"/>
              </a:lnSpc>
              <a:spcAft>
                <a:spcPts val="1000"/>
              </a:spcAft>
              <a:buNone/>
            </a:pPr>
            <a:r>
              <a:rPr lang="pt-BR" sz="2400" dirty="0"/>
              <a:t>c) fugacidade do conhecimento empírico.   </a:t>
            </a:r>
          </a:p>
          <a:p>
            <a:pPr marL="0" indent="0" algn="just">
              <a:lnSpc>
                <a:spcPct val="115000"/>
              </a:lnSpc>
              <a:spcAft>
                <a:spcPts val="1000"/>
              </a:spcAft>
              <a:buNone/>
            </a:pPr>
            <a:r>
              <a:rPr lang="pt-BR" sz="2400" dirty="0"/>
              <a:t>d) liberdade de expressão religiosa.   </a:t>
            </a:r>
          </a:p>
          <a:p>
            <a:pPr marL="0" indent="0" algn="just">
              <a:lnSpc>
                <a:spcPct val="115000"/>
              </a:lnSpc>
              <a:spcAft>
                <a:spcPts val="1000"/>
              </a:spcAft>
              <a:buNone/>
            </a:pPr>
            <a:r>
              <a:rPr lang="pt-BR" sz="2400" dirty="0"/>
              <a:t>e) busca de prazeres efêmeros.   </a:t>
            </a:r>
          </a:p>
          <a:p>
            <a:endParaRPr lang="pt-BR" dirty="0"/>
          </a:p>
        </p:txBody>
      </p:sp>
    </p:spTree>
    <p:extLst>
      <p:ext uri="{BB962C8B-B14F-4D97-AF65-F5344CB8AC3E}">
        <p14:creationId xmlns:p14="http://schemas.microsoft.com/office/powerpoint/2010/main" val="238593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8847EA-3DE7-455D-8205-F3D8FD5F36A0}"/>
              </a:ext>
            </a:extLst>
          </p:cNvPr>
          <p:cNvSpPr>
            <a:spLocks noGrp="1"/>
          </p:cNvSpPr>
          <p:nvPr>
            <p:ph idx="1"/>
          </p:nvPr>
        </p:nvSpPr>
        <p:spPr>
          <a:xfrm>
            <a:off x="0" y="0"/>
            <a:ext cx="12192000" cy="6857999"/>
          </a:xfrm>
        </p:spPr>
        <p:txBody>
          <a:bodyPr>
            <a:normAutofit fontScale="85000" lnSpcReduction="20000"/>
          </a:bodyPr>
          <a:lstStyle/>
          <a:p>
            <a:pPr marL="0" indent="0" algn="just">
              <a:lnSpc>
                <a:spcPct val="115000"/>
              </a:lnSpc>
              <a:spcAft>
                <a:spcPts val="1000"/>
              </a:spcAft>
              <a:buNone/>
            </a:pPr>
            <a:r>
              <a:rPr lang="pt-BR" sz="2200" dirty="0"/>
              <a:t>(ENEM)  Nossa felicidade depende daquilo que somos, de nossa individualidade; enquanto, na maior parte das vezes, levamos em conta apenas a nossa sorte, apenas aquilo que temos ou representamos. Pois, o que alguém é para si mesmo, o que o acompanha na solidão e ninguém lhe pode dar ou retirar, é manifestamente mais essencial para ele do que tudo quanto puder possuir ou ser aos olhos dos outros. Um homem espiritualmente rico, na mais absoluta solidão, consegue se divertir primorosamente com seus próprios pensamentos e fantasias, enquanto um obtuso, por mais que mude continuamente de sociedades, espetáculos, passeios e festas, não consegue afugentar o tédio que o martiriza.</a:t>
            </a:r>
          </a:p>
          <a:p>
            <a:pPr marL="0" indent="0" algn="just">
              <a:lnSpc>
                <a:spcPct val="115000"/>
              </a:lnSpc>
              <a:spcAft>
                <a:spcPts val="1000"/>
              </a:spcAft>
              <a:buNone/>
            </a:pPr>
            <a:r>
              <a:rPr lang="pt-BR" sz="2200" dirty="0"/>
              <a:t>(Schopenhauer. Aforismos sobre a sabedoria de vida, 2015. Adaptado.) </a:t>
            </a:r>
          </a:p>
          <a:p>
            <a:pPr marL="0" indent="0" algn="just">
              <a:lnSpc>
                <a:spcPct val="115000"/>
              </a:lnSpc>
              <a:spcAft>
                <a:spcPts val="1000"/>
              </a:spcAft>
              <a:buNone/>
            </a:pPr>
            <a:r>
              <a:rPr lang="pt-BR" sz="2200" dirty="0"/>
              <a:t>Com base no texto, é correto afirmar que a ética de Schopenhauer </a:t>
            </a:r>
          </a:p>
          <a:p>
            <a:pPr marL="0" indent="0" algn="just">
              <a:lnSpc>
                <a:spcPct val="115000"/>
              </a:lnSpc>
              <a:spcAft>
                <a:spcPts val="1000"/>
              </a:spcAft>
              <a:buNone/>
            </a:pPr>
            <a:r>
              <a:rPr lang="pt-BR" sz="2200" dirty="0"/>
              <a:t>a) corrobora os padrões hegemônicos de comportamento da sociedade de consumo atual.   </a:t>
            </a:r>
          </a:p>
          <a:p>
            <a:pPr marL="0" indent="0" algn="just">
              <a:lnSpc>
                <a:spcPct val="115000"/>
              </a:lnSpc>
              <a:spcAft>
                <a:spcPts val="1000"/>
              </a:spcAft>
              <a:buNone/>
            </a:pPr>
            <a:r>
              <a:rPr lang="pt-BR" sz="2200" dirty="0"/>
              <a:t>b) valoriza o aprimoramento formativo do espírito como campo mais relevante da vida humana.   </a:t>
            </a:r>
          </a:p>
          <a:p>
            <a:pPr marL="0" indent="0" algn="just">
              <a:lnSpc>
                <a:spcPct val="115000"/>
              </a:lnSpc>
              <a:spcAft>
                <a:spcPts val="1000"/>
              </a:spcAft>
              <a:buNone/>
            </a:pPr>
            <a:r>
              <a:rPr lang="pt-BR" sz="2200" dirty="0"/>
              <a:t>c) valoriza preferencialmente a simplicidade e a humildade, em vez do cultivo de qualidades intelectuais.   </a:t>
            </a:r>
          </a:p>
          <a:p>
            <a:pPr marL="0" indent="0" algn="just">
              <a:lnSpc>
                <a:spcPct val="115000"/>
              </a:lnSpc>
              <a:spcAft>
                <a:spcPts val="1000"/>
              </a:spcAft>
              <a:buNone/>
            </a:pPr>
            <a:r>
              <a:rPr lang="pt-BR" sz="2200" dirty="0"/>
              <a:t>d) prioriza a condição social e a riqueza material como as determinações mais relevantes da vida humana.   </a:t>
            </a:r>
          </a:p>
          <a:p>
            <a:pPr marL="0" indent="0" algn="just">
              <a:lnSpc>
                <a:spcPct val="115000"/>
              </a:lnSpc>
              <a:spcAft>
                <a:spcPts val="1000"/>
              </a:spcAft>
              <a:buNone/>
            </a:pPr>
            <a:r>
              <a:rPr lang="pt-BR" sz="2200" dirty="0"/>
              <a:t>e) realiza um elogio à fé religiosa e à espiritualidade em detrimento da atração pelos bens materiais.   </a:t>
            </a:r>
          </a:p>
          <a:p>
            <a:endParaRPr lang="pt-BR" dirty="0"/>
          </a:p>
        </p:txBody>
      </p:sp>
    </p:spTree>
    <p:extLst>
      <p:ext uri="{BB962C8B-B14F-4D97-AF65-F5344CB8AC3E}">
        <p14:creationId xmlns:p14="http://schemas.microsoft.com/office/powerpoint/2010/main" val="160038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5878102-6CC1-413E-B1FD-1354B2DDC9D7}"/>
              </a:ext>
            </a:extLst>
          </p:cNvPr>
          <p:cNvSpPr>
            <a:spLocks noGrp="1"/>
          </p:cNvSpPr>
          <p:nvPr>
            <p:ph type="title"/>
          </p:nvPr>
        </p:nvSpPr>
        <p:spPr>
          <a:xfrm>
            <a:off x="913774" y="609600"/>
            <a:ext cx="5049703" cy="2023252"/>
          </a:xfrm>
        </p:spPr>
        <p:txBody>
          <a:bodyPr>
            <a:normAutofit/>
          </a:bodyPr>
          <a:lstStyle/>
          <a:p>
            <a:r>
              <a:rPr lang="pt-BR" sz="5400" u="sng" dirty="0">
                <a:solidFill>
                  <a:schemeClr val="accent6"/>
                </a:solidFill>
                <a:latin typeface="Algerian" panose="04020705040A02060702" pitchFamily="82" charset="0"/>
              </a:rPr>
              <a:t>bibliografia</a:t>
            </a:r>
            <a:endParaRPr lang="pt-BR" sz="4000" u="sng" dirty="0">
              <a:solidFill>
                <a:schemeClr val="accent6"/>
              </a:solidFill>
              <a:latin typeface="Algerian" panose="04020705040A02060702" pitchFamily="82" charset="0"/>
            </a:endParaRPr>
          </a:p>
        </p:txBody>
      </p:sp>
      <p:pic>
        <p:nvPicPr>
          <p:cNvPr id="8" name="Espaço Reservado para Conteúdo 7">
            <a:extLst>
              <a:ext uri="{FF2B5EF4-FFF2-40B4-BE49-F238E27FC236}">
                <a16:creationId xmlns:a16="http://schemas.microsoft.com/office/drawing/2014/main" id="{1A96D910-46C1-4748-99FC-C999E16EE1C8}"/>
              </a:ext>
            </a:extLst>
          </p:cNvPr>
          <p:cNvPicPr>
            <a:picLocks noGrp="1" noChangeAspect="1"/>
          </p:cNvPicPr>
          <p:nvPr>
            <p:ph sz="quarter" idx="13"/>
          </p:nvPr>
        </p:nvPicPr>
        <p:blipFill>
          <a:blip r:embed="rId2"/>
          <a:stretch>
            <a:fillRect/>
          </a:stretch>
        </p:blipFill>
        <p:spPr>
          <a:xfrm>
            <a:off x="6795521" y="1363436"/>
            <a:ext cx="3810000" cy="4914900"/>
          </a:xfrm>
        </p:spPr>
      </p:pic>
      <p:sp>
        <p:nvSpPr>
          <p:cNvPr id="5" name="Espaço Reservado para Texto 4">
            <a:extLst>
              <a:ext uri="{FF2B5EF4-FFF2-40B4-BE49-F238E27FC236}">
                <a16:creationId xmlns:a16="http://schemas.microsoft.com/office/drawing/2014/main" id="{82FEAC62-67C5-4CA3-BC32-46CBCF32CFB4}"/>
              </a:ext>
            </a:extLst>
          </p:cNvPr>
          <p:cNvSpPr>
            <a:spLocks noGrp="1"/>
          </p:cNvSpPr>
          <p:nvPr>
            <p:ph type="body" sz="half" idx="2"/>
          </p:nvPr>
        </p:nvSpPr>
        <p:spPr>
          <a:xfrm>
            <a:off x="913774" y="2632852"/>
            <a:ext cx="5049703" cy="3645484"/>
          </a:xfrm>
        </p:spPr>
        <p:txBody>
          <a:bodyPr>
            <a:normAutofit/>
          </a:bodyPr>
          <a:lstStyle/>
          <a:p>
            <a:pPr marL="285750" indent="-285750" algn="just">
              <a:buFont typeface="Arial" panose="020B0604020202020204" pitchFamily="34" charset="0"/>
              <a:buChar char="•"/>
            </a:pPr>
            <a:r>
              <a:rPr lang="pt-BR" sz="2400" cap="none" dirty="0">
                <a:latin typeface="Comic Sans MS" panose="030F0702030302020204" pitchFamily="66" charset="0"/>
              </a:rPr>
              <a:t>Baruch de Espinosa;</a:t>
            </a:r>
          </a:p>
          <a:p>
            <a:pPr marL="285750" indent="-285750" algn="just">
              <a:buFont typeface="Arial" panose="020B0604020202020204" pitchFamily="34" charset="0"/>
              <a:buChar char="•"/>
            </a:pPr>
            <a:r>
              <a:rPr lang="pt-BR" sz="2400" cap="none" dirty="0">
                <a:latin typeface="Comic Sans MS" panose="030F0702030302020204" pitchFamily="66" charset="0"/>
              </a:rPr>
              <a:t>24/11/1632 – 21/02/1677;</a:t>
            </a:r>
          </a:p>
          <a:p>
            <a:pPr marL="285750" indent="-285750" algn="just">
              <a:buFont typeface="Arial" panose="020B0604020202020204" pitchFamily="34" charset="0"/>
              <a:buChar char="•"/>
            </a:pPr>
            <a:r>
              <a:rPr lang="pt-BR" sz="2400" cap="none" dirty="0">
                <a:latin typeface="Comic Sans MS" panose="030F0702030302020204" pitchFamily="66" charset="0"/>
              </a:rPr>
              <a:t>Holanda;</a:t>
            </a:r>
          </a:p>
          <a:p>
            <a:pPr marL="285750" indent="-285750" algn="just">
              <a:buFont typeface="Arial" panose="020B0604020202020204" pitchFamily="34" charset="0"/>
              <a:buChar char="•"/>
            </a:pPr>
            <a:r>
              <a:rPr lang="pt-BR" sz="2400" cap="none" dirty="0">
                <a:latin typeface="Comic Sans MS" panose="030F0702030302020204" pitchFamily="66" charset="0"/>
              </a:rPr>
              <a:t>Judeu;</a:t>
            </a:r>
          </a:p>
          <a:p>
            <a:pPr marL="285750" indent="-285750" algn="just">
              <a:buFont typeface="Arial" panose="020B0604020202020204" pitchFamily="34" charset="0"/>
              <a:buChar char="•"/>
            </a:pPr>
            <a:r>
              <a:rPr lang="pt-BR" sz="2400" cap="none" dirty="0">
                <a:latin typeface="Comic Sans MS" panose="030F0702030302020204" pitchFamily="66" charset="0"/>
              </a:rPr>
              <a:t>Obras:</a:t>
            </a:r>
          </a:p>
          <a:p>
            <a:pPr marL="742950" lvl="1" indent="-285750" algn="just">
              <a:buFont typeface="Arial" panose="020B0604020202020204" pitchFamily="34" charset="0"/>
              <a:buChar char="•"/>
            </a:pPr>
            <a:r>
              <a:rPr lang="pt-BR" sz="2000" cap="none" dirty="0">
                <a:solidFill>
                  <a:srgbClr val="00B0F0"/>
                </a:solidFill>
                <a:latin typeface="Comic Sans MS" panose="030F0702030302020204" pitchFamily="66" charset="0"/>
              </a:rPr>
              <a:t>“Tratado teológico político”;</a:t>
            </a:r>
          </a:p>
          <a:p>
            <a:pPr marL="742950" lvl="1" indent="-285750" algn="just">
              <a:buFont typeface="Arial" panose="020B0604020202020204" pitchFamily="34" charset="0"/>
              <a:buChar char="•"/>
            </a:pPr>
            <a:r>
              <a:rPr lang="pt-BR" sz="2000" cap="none" dirty="0">
                <a:solidFill>
                  <a:srgbClr val="00B0F0"/>
                </a:solidFill>
                <a:latin typeface="Comic Sans MS" panose="030F0702030302020204" pitchFamily="66" charset="0"/>
              </a:rPr>
              <a:t>“Ética”;</a:t>
            </a:r>
            <a:r>
              <a:rPr lang="pt-BR" sz="2000" cap="none" dirty="0">
                <a:latin typeface="Comic Sans MS" panose="030F0702030302020204" pitchFamily="66" charset="0"/>
              </a:rPr>
              <a:t>	</a:t>
            </a:r>
          </a:p>
        </p:txBody>
      </p:sp>
    </p:spTree>
    <p:extLst>
      <p:ext uri="{BB962C8B-B14F-4D97-AF65-F5344CB8AC3E}">
        <p14:creationId xmlns:p14="http://schemas.microsoft.com/office/powerpoint/2010/main" val="388469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249102B3-9473-4D17-98C1-12D98105AEBB}"/>
              </a:ext>
            </a:extLst>
          </p:cNvPr>
          <p:cNvPicPr>
            <a:picLocks noChangeAspect="1"/>
          </p:cNvPicPr>
          <p:nvPr/>
        </p:nvPicPr>
        <p:blipFill>
          <a:blip r:embed="rId2"/>
          <a:stretch>
            <a:fillRect/>
          </a:stretch>
        </p:blipFill>
        <p:spPr>
          <a:xfrm>
            <a:off x="0" y="0"/>
            <a:ext cx="13125450" cy="7010400"/>
          </a:xfrm>
          <a:prstGeom prst="rect">
            <a:avLst/>
          </a:prstGeom>
        </p:spPr>
      </p:pic>
      <p:sp>
        <p:nvSpPr>
          <p:cNvPr id="6" name="Espaço Reservado para Conteúdo 5">
            <a:extLst>
              <a:ext uri="{FF2B5EF4-FFF2-40B4-BE49-F238E27FC236}">
                <a16:creationId xmlns:a16="http://schemas.microsoft.com/office/drawing/2014/main" id="{8D9ECD35-0108-412F-9276-F8B7A8286DB9}"/>
              </a:ext>
            </a:extLst>
          </p:cNvPr>
          <p:cNvSpPr>
            <a:spLocks noGrp="1"/>
          </p:cNvSpPr>
          <p:nvPr>
            <p:ph sz="quarter" idx="13"/>
          </p:nvPr>
        </p:nvSpPr>
        <p:spPr>
          <a:xfrm>
            <a:off x="913774" y="1404730"/>
            <a:ext cx="10973426" cy="4386469"/>
          </a:xfrm>
        </p:spPr>
        <p:txBody>
          <a:bodyPr/>
          <a:lstStyle/>
          <a:p>
            <a:pPr marL="0" indent="0" algn="ctr">
              <a:buNone/>
            </a:pPr>
            <a:r>
              <a:rPr lang="pt-BR" sz="2400" dirty="0">
                <a:effectLst/>
                <a:latin typeface="Bradley Hand ITC" panose="03070402050302030203" pitchFamily="66" charset="0"/>
              </a:rPr>
              <a:t>“Acredito no Deus de Espinosa, que se revela por si mesmo na harmonia de tudo o que existe, e não no Deus que se interessa pela sorte e pelas ações dos homens. Todos podem atingir a religião em um último grau, raramente acessível em sua pureza total. Dou a isto o nome de religiosidade cósmica e não posso falar dela com facilidade já que se trata de uma noção muito nova, à qual não corresponde conceito algum de um Deus antropomórfico”.</a:t>
            </a:r>
          </a:p>
          <a:p>
            <a:pPr marL="0" indent="0" algn="ctr">
              <a:buNone/>
            </a:pPr>
            <a:r>
              <a:rPr lang="pt-BR" dirty="0">
                <a:effectLst/>
                <a:latin typeface="Bradley Hand ITC" panose="03070402050302030203" pitchFamily="66" charset="0"/>
                <a:hlinkClick r:id="rId3"/>
              </a:rPr>
              <a:t>Albert Einstein</a:t>
            </a:r>
            <a:endParaRPr lang="pt-BR" dirty="0">
              <a:effectLst/>
              <a:latin typeface="Bradley Hand ITC" panose="03070402050302030203" pitchFamily="66" charset="0"/>
            </a:endParaRPr>
          </a:p>
          <a:p>
            <a:pPr marL="0" indent="0">
              <a:buNone/>
            </a:pPr>
            <a:endParaRPr lang="pt-BR" dirty="0"/>
          </a:p>
        </p:txBody>
      </p:sp>
    </p:spTree>
    <p:extLst>
      <p:ext uri="{BB962C8B-B14F-4D97-AF65-F5344CB8AC3E}">
        <p14:creationId xmlns:p14="http://schemas.microsoft.com/office/powerpoint/2010/main" val="268008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0"/>
                                        <p:tgtEl>
                                          <p:spTgt spid="8"/>
                                        </p:tgtEl>
                                      </p:cBhvr>
                                    </p:animEffect>
                                  </p:childTnLst>
                                </p:cTn>
                              </p:par>
                              <p:par>
                                <p:cTn id="8" presetID="35" presetClass="path" presetSubtype="0" accel="50000" decel="50000" fill="hold" nodeType="withEffect">
                                  <p:stCondLst>
                                    <p:cond delay="0"/>
                                  </p:stCondLst>
                                  <p:childTnLst>
                                    <p:animMotion origin="layout" path="M -1.25E-6 -1.11111E-6 L -0.07578 -0.00278 " pathEditMode="relative" rAng="0" ptsTypes="AA">
                                      <p:cBhvr>
                                        <p:cTn id="9" dur="20000" fill="hold"/>
                                        <p:tgtEl>
                                          <p:spTgt spid="8"/>
                                        </p:tgtEl>
                                        <p:attrNameLst>
                                          <p:attrName>ppt_x</p:attrName>
                                          <p:attrName>ppt_y</p:attrName>
                                        </p:attrNameLst>
                                      </p:cBhvr>
                                      <p:rCtr x="-3789"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78E2C5D-16BE-4E65-A551-CAFAA5048567}"/>
              </a:ext>
            </a:extLst>
          </p:cNvPr>
          <p:cNvSpPr>
            <a:spLocks noGrp="1"/>
          </p:cNvSpPr>
          <p:nvPr>
            <p:ph type="title"/>
          </p:nvPr>
        </p:nvSpPr>
        <p:spPr>
          <a:xfrm>
            <a:off x="913774" y="288645"/>
            <a:ext cx="10364451" cy="1596177"/>
          </a:xfrm>
        </p:spPr>
        <p:txBody>
          <a:bodyPr>
            <a:normAutofit/>
          </a:bodyPr>
          <a:lstStyle/>
          <a:p>
            <a:r>
              <a:rPr lang="pt-BR" sz="6000" u="sng" dirty="0">
                <a:solidFill>
                  <a:schemeClr val="accent6"/>
                </a:solidFill>
                <a:latin typeface="Algerian" panose="04020705040A02060702" pitchFamily="82" charset="0"/>
              </a:rPr>
              <a:t>A</a:t>
            </a:r>
            <a:r>
              <a:rPr lang="pt-BR" sz="6000" dirty="0">
                <a:solidFill>
                  <a:schemeClr val="accent6"/>
                </a:solidFill>
                <a:latin typeface="Algerian" panose="04020705040A02060702" pitchFamily="82" charset="0"/>
              </a:rPr>
              <a:t> </a:t>
            </a:r>
            <a:r>
              <a:rPr lang="pt-BR" sz="6000" u="sng" dirty="0">
                <a:solidFill>
                  <a:schemeClr val="accent6"/>
                </a:solidFill>
                <a:latin typeface="Algerian" panose="04020705040A02060702" pitchFamily="82" charset="0"/>
              </a:rPr>
              <a:t>FILOSOFIA</a:t>
            </a:r>
            <a:r>
              <a:rPr lang="pt-BR" sz="6000" dirty="0">
                <a:solidFill>
                  <a:schemeClr val="accent6"/>
                </a:solidFill>
                <a:latin typeface="Algerian" panose="04020705040A02060702" pitchFamily="82" charset="0"/>
              </a:rPr>
              <a:t> </a:t>
            </a:r>
            <a:r>
              <a:rPr lang="pt-BR" sz="6000" u="sng" dirty="0">
                <a:solidFill>
                  <a:schemeClr val="accent6"/>
                </a:solidFill>
                <a:latin typeface="Algerian" panose="04020705040A02060702" pitchFamily="82" charset="0"/>
              </a:rPr>
              <a:t>DE</a:t>
            </a:r>
            <a:r>
              <a:rPr lang="pt-BR" sz="6000" dirty="0">
                <a:solidFill>
                  <a:schemeClr val="accent6"/>
                </a:solidFill>
                <a:latin typeface="Algerian" panose="04020705040A02060702" pitchFamily="82" charset="0"/>
              </a:rPr>
              <a:t> </a:t>
            </a:r>
            <a:r>
              <a:rPr lang="pt-BR" sz="6000" u="sng" dirty="0">
                <a:solidFill>
                  <a:schemeClr val="accent6"/>
                </a:solidFill>
                <a:latin typeface="Algerian" panose="04020705040A02060702" pitchFamily="82" charset="0"/>
              </a:rPr>
              <a:t>ESPINOSA</a:t>
            </a:r>
          </a:p>
        </p:txBody>
      </p:sp>
      <p:sp>
        <p:nvSpPr>
          <p:cNvPr id="6" name="Espaço Reservado para Conteúdo 5">
            <a:extLst>
              <a:ext uri="{FF2B5EF4-FFF2-40B4-BE49-F238E27FC236}">
                <a16:creationId xmlns:a16="http://schemas.microsoft.com/office/drawing/2014/main" id="{9F47735F-3FE3-43FE-8285-B3445D76AE2D}"/>
              </a:ext>
            </a:extLst>
          </p:cNvPr>
          <p:cNvSpPr>
            <a:spLocks noGrp="1"/>
          </p:cNvSpPr>
          <p:nvPr>
            <p:ph sz="quarter" idx="13"/>
          </p:nvPr>
        </p:nvSpPr>
        <p:spPr>
          <a:xfrm>
            <a:off x="569843" y="1603513"/>
            <a:ext cx="10707757" cy="4969565"/>
          </a:xfrm>
        </p:spPr>
        <p:txBody>
          <a:bodyPr/>
          <a:lstStyle/>
          <a:p>
            <a:pPr>
              <a:buClr>
                <a:schemeClr val="bg1"/>
              </a:buClr>
            </a:pPr>
            <a:r>
              <a:rPr lang="pt-BR" sz="3200" b="1" cap="none" dirty="0">
                <a:solidFill>
                  <a:schemeClr val="bg1"/>
                </a:solidFill>
                <a:latin typeface="Comic Sans MS" panose="030F0702030302020204" pitchFamily="66" charset="0"/>
              </a:rPr>
              <a:t>O Deus de Espinosa:</a:t>
            </a:r>
          </a:p>
          <a:p>
            <a:pPr lvl="1">
              <a:buClr>
                <a:schemeClr val="bg1"/>
              </a:buClr>
            </a:pPr>
            <a:r>
              <a:rPr lang="pt-BR" sz="2800" cap="none" dirty="0">
                <a:solidFill>
                  <a:schemeClr val="bg1"/>
                </a:solidFill>
                <a:latin typeface="Comic Sans MS" panose="030F0702030302020204" pitchFamily="66" charset="0"/>
              </a:rPr>
              <a:t>Imanente </a:t>
            </a:r>
            <a:r>
              <a:rPr lang="pt-BR" sz="2800" cap="none" dirty="0">
                <a:solidFill>
                  <a:srgbClr val="0070C0"/>
                </a:solidFill>
                <a:latin typeface="Comic Sans MS" panose="030F0702030302020204" pitchFamily="66" charset="0"/>
              </a:rPr>
              <a:t>(Natureza)</a:t>
            </a:r>
            <a:r>
              <a:rPr lang="pt-BR" sz="2800" cap="none" dirty="0">
                <a:solidFill>
                  <a:schemeClr val="bg1"/>
                </a:solidFill>
                <a:latin typeface="Comic Sans MS" panose="030F0702030302020204" pitchFamily="66" charset="0"/>
              </a:rPr>
              <a:t>;</a:t>
            </a:r>
          </a:p>
          <a:p>
            <a:pPr lvl="2">
              <a:buClr>
                <a:schemeClr val="bg1"/>
              </a:buClr>
            </a:pPr>
            <a:r>
              <a:rPr lang="pt-BR" sz="2400" cap="none" dirty="0">
                <a:solidFill>
                  <a:schemeClr val="accent2">
                    <a:lumMod val="75000"/>
                  </a:schemeClr>
                </a:solidFill>
                <a:latin typeface="Comic Sans MS" panose="030F0702030302020204" pitchFamily="66" charset="0"/>
              </a:rPr>
              <a:t>Monista – Panteísta;</a:t>
            </a:r>
          </a:p>
          <a:p>
            <a:pPr lvl="1">
              <a:buClr>
                <a:schemeClr val="bg1"/>
              </a:buClr>
            </a:pPr>
            <a:r>
              <a:rPr lang="pt-BR" sz="2800" cap="none" dirty="0">
                <a:solidFill>
                  <a:schemeClr val="bg1"/>
                </a:solidFill>
                <a:latin typeface="Comic Sans MS" panose="030F0702030302020204" pitchFamily="66" charset="0"/>
              </a:rPr>
              <a:t>Substância única;</a:t>
            </a:r>
          </a:p>
          <a:p>
            <a:pPr lvl="2">
              <a:buClr>
                <a:schemeClr val="bg1"/>
              </a:buClr>
            </a:pPr>
            <a:r>
              <a:rPr lang="pt-BR" sz="2400" cap="none" dirty="0">
                <a:solidFill>
                  <a:schemeClr val="accent2">
                    <a:lumMod val="75000"/>
                  </a:schemeClr>
                </a:solidFill>
                <a:latin typeface="Comic Sans MS" panose="030F0702030302020204" pitchFamily="66" charset="0"/>
              </a:rPr>
              <a:t>Causa imanente;</a:t>
            </a:r>
          </a:p>
          <a:p>
            <a:pPr lvl="1">
              <a:buClr>
                <a:schemeClr val="bg1"/>
              </a:buClr>
            </a:pPr>
            <a:r>
              <a:rPr lang="pt-BR" sz="2800" cap="none" dirty="0">
                <a:solidFill>
                  <a:schemeClr val="bg1"/>
                </a:solidFill>
                <a:latin typeface="Comic Sans MS" panose="030F0702030302020204" pitchFamily="66" charset="0"/>
              </a:rPr>
              <a:t>Manifestação em leis naturais;</a:t>
            </a:r>
          </a:p>
          <a:p>
            <a:pPr lvl="2">
              <a:buClr>
                <a:schemeClr val="bg1"/>
              </a:buClr>
            </a:pPr>
            <a:r>
              <a:rPr lang="pt-BR" sz="2400" cap="none" dirty="0">
                <a:solidFill>
                  <a:schemeClr val="accent2">
                    <a:lumMod val="75000"/>
                  </a:schemeClr>
                </a:solidFill>
                <a:latin typeface="Comic Sans MS" panose="030F0702030302020204" pitchFamily="66" charset="0"/>
              </a:rPr>
              <a:t>Eternas;</a:t>
            </a:r>
          </a:p>
          <a:p>
            <a:pPr lvl="2">
              <a:buClr>
                <a:schemeClr val="bg1"/>
              </a:buClr>
            </a:pPr>
            <a:r>
              <a:rPr lang="pt-BR" sz="2400" cap="none" dirty="0">
                <a:solidFill>
                  <a:schemeClr val="accent2">
                    <a:lumMod val="75000"/>
                  </a:schemeClr>
                </a:solidFill>
                <a:latin typeface="Comic Sans MS" panose="030F0702030302020204" pitchFamily="66" charset="0"/>
              </a:rPr>
              <a:t>Imutáveis;</a:t>
            </a:r>
          </a:p>
          <a:p>
            <a:pPr lvl="2">
              <a:buClr>
                <a:schemeClr val="bg1"/>
              </a:buClr>
            </a:pPr>
            <a:r>
              <a:rPr lang="pt-BR" sz="2400" cap="none" dirty="0">
                <a:solidFill>
                  <a:schemeClr val="accent2">
                    <a:lumMod val="75000"/>
                  </a:schemeClr>
                </a:solidFill>
                <a:latin typeface="Comic Sans MS" panose="030F0702030302020204" pitchFamily="66" charset="0"/>
              </a:rPr>
              <a:t>Determinadas;</a:t>
            </a:r>
          </a:p>
          <a:p>
            <a:endParaRPr lang="pt-BR" cap="none" dirty="0">
              <a:solidFill>
                <a:srgbClr val="00B0F0"/>
              </a:solidFill>
              <a:latin typeface="Comic Sans MS" panose="030F0702030302020204" pitchFamily="66" charset="0"/>
            </a:endParaRPr>
          </a:p>
        </p:txBody>
      </p:sp>
      <p:pic>
        <p:nvPicPr>
          <p:cNvPr id="8" name="Imagem 7">
            <a:extLst>
              <a:ext uri="{FF2B5EF4-FFF2-40B4-BE49-F238E27FC236}">
                <a16:creationId xmlns:a16="http://schemas.microsoft.com/office/drawing/2014/main" id="{722D470B-E8A2-4126-8483-8D8BA20534D6}"/>
              </a:ext>
            </a:extLst>
          </p:cNvPr>
          <p:cNvPicPr>
            <a:picLocks noChangeAspect="1"/>
          </p:cNvPicPr>
          <p:nvPr/>
        </p:nvPicPr>
        <p:blipFill>
          <a:blip r:embed="rId2"/>
          <a:stretch>
            <a:fillRect/>
          </a:stretch>
        </p:blipFill>
        <p:spPr>
          <a:xfrm>
            <a:off x="7866551" y="2214694"/>
            <a:ext cx="3930554" cy="3230424"/>
          </a:xfrm>
          <a:prstGeom prst="rect">
            <a:avLst/>
          </a:prstGeom>
        </p:spPr>
      </p:pic>
      <p:cxnSp>
        <p:nvCxnSpPr>
          <p:cNvPr id="10" name="Conector de Seta Reta 9">
            <a:extLst>
              <a:ext uri="{FF2B5EF4-FFF2-40B4-BE49-F238E27FC236}">
                <a16:creationId xmlns:a16="http://schemas.microsoft.com/office/drawing/2014/main" id="{30C3DD98-7396-428B-B0E6-2E0E17C714F5}"/>
              </a:ext>
            </a:extLst>
          </p:cNvPr>
          <p:cNvCxnSpPr>
            <a:cxnSpLocks/>
          </p:cNvCxnSpPr>
          <p:nvPr/>
        </p:nvCxnSpPr>
        <p:spPr>
          <a:xfrm flipV="1">
            <a:off x="3816627" y="5009322"/>
            <a:ext cx="3511825" cy="1272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29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A9BB1-D0E6-437A-A0E3-80D7405A0704}"/>
              </a:ext>
            </a:extLst>
          </p:cNvPr>
          <p:cNvSpPr>
            <a:spLocks noGrp="1"/>
          </p:cNvSpPr>
          <p:nvPr>
            <p:ph type="title"/>
          </p:nvPr>
        </p:nvSpPr>
        <p:spPr>
          <a:xfrm>
            <a:off x="913774" y="199806"/>
            <a:ext cx="10364451" cy="1596177"/>
          </a:xfrm>
        </p:spPr>
        <p:txBody>
          <a:bodyPr>
            <a:normAutofit/>
          </a:bodyPr>
          <a:lstStyle/>
          <a:p>
            <a:r>
              <a:rPr lang="pt-BR" sz="4800" u="sng" dirty="0">
                <a:solidFill>
                  <a:schemeClr val="accent6"/>
                </a:solidFill>
                <a:latin typeface="Algerian" panose="04020705040A02060702" pitchFamily="82" charset="0"/>
              </a:rPr>
              <a:t>A</a:t>
            </a:r>
            <a:r>
              <a:rPr lang="pt-BR" sz="4800" dirty="0">
                <a:solidFill>
                  <a:schemeClr val="accent6"/>
                </a:solidFill>
                <a:latin typeface="Algerian" panose="04020705040A02060702" pitchFamily="82" charset="0"/>
              </a:rPr>
              <a:t> </a:t>
            </a:r>
            <a:r>
              <a:rPr lang="pt-BR" sz="4800" u="sng" dirty="0">
                <a:solidFill>
                  <a:schemeClr val="accent6"/>
                </a:solidFill>
                <a:latin typeface="Algerian" panose="04020705040A02060702" pitchFamily="82" charset="0"/>
              </a:rPr>
              <a:t>filosofia</a:t>
            </a:r>
            <a:r>
              <a:rPr lang="pt-BR" sz="4800" dirty="0">
                <a:solidFill>
                  <a:schemeClr val="accent6"/>
                </a:solidFill>
                <a:latin typeface="Algerian" panose="04020705040A02060702" pitchFamily="82" charset="0"/>
              </a:rPr>
              <a:t> </a:t>
            </a:r>
            <a:r>
              <a:rPr lang="pt-BR" sz="4800" u="sng" dirty="0">
                <a:solidFill>
                  <a:schemeClr val="accent6"/>
                </a:solidFill>
                <a:latin typeface="Algerian" panose="04020705040A02060702" pitchFamily="82" charset="0"/>
              </a:rPr>
              <a:t>de</a:t>
            </a:r>
            <a:r>
              <a:rPr lang="pt-BR" sz="4800" dirty="0">
                <a:solidFill>
                  <a:schemeClr val="accent6"/>
                </a:solidFill>
                <a:latin typeface="Algerian" panose="04020705040A02060702" pitchFamily="82" charset="0"/>
              </a:rPr>
              <a:t> </a:t>
            </a:r>
            <a:r>
              <a:rPr lang="pt-BR" sz="4800" u="sng" dirty="0" err="1">
                <a:solidFill>
                  <a:schemeClr val="accent6"/>
                </a:solidFill>
                <a:latin typeface="Algerian" panose="04020705040A02060702" pitchFamily="82" charset="0"/>
              </a:rPr>
              <a:t>espinosa</a:t>
            </a:r>
            <a:endParaRPr lang="pt-BR" sz="4800" u="sng" dirty="0">
              <a:solidFill>
                <a:schemeClr val="accent6"/>
              </a:solidFill>
              <a:latin typeface="Algerian" panose="04020705040A02060702" pitchFamily="82" charset="0"/>
            </a:endParaRPr>
          </a:p>
        </p:txBody>
      </p:sp>
      <p:sp>
        <p:nvSpPr>
          <p:cNvPr id="3" name="Espaço Reservado para Conteúdo 2">
            <a:extLst>
              <a:ext uri="{FF2B5EF4-FFF2-40B4-BE49-F238E27FC236}">
                <a16:creationId xmlns:a16="http://schemas.microsoft.com/office/drawing/2014/main" id="{BE957633-2593-4795-A424-294526B47D13}"/>
              </a:ext>
            </a:extLst>
          </p:cNvPr>
          <p:cNvSpPr>
            <a:spLocks noGrp="1"/>
          </p:cNvSpPr>
          <p:nvPr>
            <p:ph sz="quarter" idx="13"/>
          </p:nvPr>
        </p:nvSpPr>
        <p:spPr>
          <a:xfrm>
            <a:off x="556591" y="2014330"/>
            <a:ext cx="10721009" cy="4585253"/>
          </a:xfrm>
        </p:spPr>
        <p:txBody>
          <a:bodyPr>
            <a:normAutofit lnSpcReduction="10000"/>
          </a:bodyPr>
          <a:lstStyle/>
          <a:p>
            <a:pPr>
              <a:buClr>
                <a:schemeClr val="bg1"/>
              </a:buClr>
            </a:pPr>
            <a:r>
              <a:rPr lang="pt-BR" sz="2800" b="1" cap="none" dirty="0">
                <a:solidFill>
                  <a:schemeClr val="bg1"/>
                </a:solidFill>
                <a:latin typeface="Comic Sans MS" panose="030F0702030302020204" pitchFamily="66" charset="0"/>
              </a:rPr>
              <a:t>Deus é livre:</a:t>
            </a:r>
          </a:p>
          <a:p>
            <a:pPr lvl="1">
              <a:buClr>
                <a:schemeClr val="bg1"/>
              </a:buClr>
            </a:pPr>
            <a:r>
              <a:rPr lang="pt-BR" sz="2400" cap="none" dirty="0">
                <a:solidFill>
                  <a:schemeClr val="accent2">
                    <a:lumMod val="75000"/>
                  </a:schemeClr>
                </a:solidFill>
                <a:latin typeface="Comic Sans MS" panose="030F0702030302020204" pitchFamily="66" charset="0"/>
              </a:rPr>
              <a:t>Nada o constrange;</a:t>
            </a:r>
          </a:p>
          <a:p>
            <a:pPr>
              <a:buClr>
                <a:schemeClr val="bg1"/>
              </a:buClr>
            </a:pPr>
            <a:r>
              <a:rPr lang="pt-BR" sz="2800" b="1" cap="none" dirty="0">
                <a:solidFill>
                  <a:schemeClr val="bg1"/>
                </a:solidFill>
                <a:latin typeface="Comic Sans MS" panose="030F0702030302020204" pitchFamily="66" charset="0"/>
              </a:rPr>
              <a:t>Homem não é livre:</a:t>
            </a:r>
          </a:p>
          <a:p>
            <a:pPr lvl="1">
              <a:buClr>
                <a:schemeClr val="bg1"/>
              </a:buClr>
            </a:pPr>
            <a:r>
              <a:rPr lang="pt-BR" sz="2400" cap="none" dirty="0">
                <a:solidFill>
                  <a:schemeClr val="accent2">
                    <a:lumMod val="75000"/>
                  </a:schemeClr>
                </a:solidFill>
                <a:latin typeface="Comic Sans MS" panose="030F0702030302020204" pitchFamily="66" charset="0"/>
              </a:rPr>
              <a:t>Forças externas ao indivíduo;</a:t>
            </a:r>
          </a:p>
          <a:p>
            <a:pPr lvl="2">
              <a:buClr>
                <a:schemeClr val="bg1"/>
              </a:buClr>
            </a:pPr>
            <a:r>
              <a:rPr lang="pt-BR" sz="2000" cap="none" dirty="0">
                <a:solidFill>
                  <a:srgbClr val="00B0F0"/>
                </a:solidFill>
                <a:latin typeface="Comic Sans MS" panose="030F0702030302020204" pitchFamily="66" charset="0"/>
              </a:rPr>
              <a:t>Constrangimento;</a:t>
            </a:r>
          </a:p>
          <a:p>
            <a:pPr>
              <a:buClr>
                <a:schemeClr val="bg1"/>
              </a:buClr>
            </a:pPr>
            <a:r>
              <a:rPr lang="pt-BR" sz="2800" b="1" cap="none" dirty="0">
                <a:solidFill>
                  <a:schemeClr val="bg1"/>
                </a:solidFill>
                <a:latin typeface="Comic Sans MS" panose="030F0702030302020204" pitchFamily="66" charset="0"/>
              </a:rPr>
              <a:t>Como ser livre?</a:t>
            </a:r>
          </a:p>
          <a:p>
            <a:pPr lvl="1">
              <a:buClr>
                <a:schemeClr val="bg1"/>
              </a:buClr>
            </a:pPr>
            <a:r>
              <a:rPr lang="pt-BR" sz="2400" cap="none" dirty="0">
                <a:solidFill>
                  <a:schemeClr val="accent2">
                    <a:lumMod val="75000"/>
                  </a:schemeClr>
                </a:solidFill>
                <a:latin typeface="Comic Sans MS" panose="030F0702030302020204" pitchFamily="66" charset="0"/>
              </a:rPr>
              <a:t>Forças internas;</a:t>
            </a:r>
          </a:p>
          <a:p>
            <a:pPr lvl="1">
              <a:buClr>
                <a:schemeClr val="bg1"/>
              </a:buClr>
            </a:pPr>
            <a:r>
              <a:rPr lang="pt-BR" sz="2400" cap="none" dirty="0">
                <a:solidFill>
                  <a:schemeClr val="accent2">
                    <a:lumMod val="75000"/>
                  </a:schemeClr>
                </a:solidFill>
                <a:latin typeface="Comic Sans MS" panose="030F0702030302020204" pitchFamily="66" charset="0"/>
              </a:rPr>
              <a:t>Produzidas por si mesmo;</a:t>
            </a:r>
          </a:p>
          <a:p>
            <a:pPr lvl="1">
              <a:buClr>
                <a:schemeClr val="bg1"/>
              </a:buClr>
            </a:pPr>
            <a:r>
              <a:rPr lang="pt-BR" sz="2400" cap="none" dirty="0">
                <a:solidFill>
                  <a:schemeClr val="accent2">
                    <a:lumMod val="75000"/>
                  </a:schemeClr>
                </a:solidFill>
                <a:latin typeface="Comic Sans MS" panose="030F0702030302020204" pitchFamily="66" charset="0"/>
              </a:rPr>
              <a:t>Ser causa ativas das próprias ações;</a:t>
            </a:r>
          </a:p>
          <a:p>
            <a:pPr lvl="2"/>
            <a:endParaRPr lang="pt-BR" cap="none" dirty="0">
              <a:latin typeface="Comic Sans MS" panose="030F0702030302020204" pitchFamily="66" charset="0"/>
            </a:endParaRPr>
          </a:p>
        </p:txBody>
      </p:sp>
      <p:pic>
        <p:nvPicPr>
          <p:cNvPr id="5" name="Imagem 4">
            <a:extLst>
              <a:ext uri="{FF2B5EF4-FFF2-40B4-BE49-F238E27FC236}">
                <a16:creationId xmlns:a16="http://schemas.microsoft.com/office/drawing/2014/main" id="{BE5F1440-4D21-4EFD-B96B-5D8DD8CEDEEF}"/>
              </a:ext>
            </a:extLst>
          </p:cNvPr>
          <p:cNvPicPr>
            <a:picLocks noChangeAspect="1"/>
          </p:cNvPicPr>
          <p:nvPr/>
        </p:nvPicPr>
        <p:blipFill>
          <a:blip r:embed="rId2"/>
          <a:stretch>
            <a:fillRect/>
          </a:stretch>
        </p:blipFill>
        <p:spPr>
          <a:xfrm>
            <a:off x="8269357" y="2214694"/>
            <a:ext cx="2856050" cy="3645411"/>
          </a:xfrm>
          <a:prstGeom prst="rect">
            <a:avLst/>
          </a:prstGeom>
        </p:spPr>
      </p:pic>
    </p:spTree>
    <p:extLst>
      <p:ext uri="{BB962C8B-B14F-4D97-AF65-F5344CB8AC3E}">
        <p14:creationId xmlns:p14="http://schemas.microsoft.com/office/powerpoint/2010/main" val="13198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90AF4-718E-4D21-910C-E148B779ADA7}"/>
              </a:ext>
            </a:extLst>
          </p:cNvPr>
          <p:cNvSpPr>
            <a:spLocks noGrp="1"/>
          </p:cNvSpPr>
          <p:nvPr>
            <p:ph type="title"/>
          </p:nvPr>
        </p:nvSpPr>
        <p:spPr>
          <a:xfrm>
            <a:off x="913775" y="88431"/>
            <a:ext cx="10364451" cy="1316299"/>
          </a:xfrm>
        </p:spPr>
        <p:txBody>
          <a:bodyPr>
            <a:normAutofit fontScale="90000"/>
          </a:bodyPr>
          <a:lstStyle/>
          <a:p>
            <a:r>
              <a:rPr lang="pt-BR" sz="6600" u="sng" dirty="0">
                <a:solidFill>
                  <a:schemeClr val="accent6"/>
                </a:solidFill>
                <a:latin typeface="Algerian" panose="04020705040A02060702" pitchFamily="82" charset="0"/>
              </a:rPr>
              <a:t>A</a:t>
            </a:r>
            <a:r>
              <a:rPr lang="pt-BR" sz="6600" dirty="0">
                <a:solidFill>
                  <a:schemeClr val="accent6"/>
                </a:solidFill>
                <a:latin typeface="Algerian" panose="04020705040A02060702" pitchFamily="82" charset="0"/>
              </a:rPr>
              <a:t> </a:t>
            </a:r>
            <a:r>
              <a:rPr lang="pt-BR" sz="6600" u="sng" dirty="0">
                <a:solidFill>
                  <a:schemeClr val="accent6"/>
                </a:solidFill>
                <a:latin typeface="Algerian" panose="04020705040A02060702" pitchFamily="82" charset="0"/>
              </a:rPr>
              <a:t>filosofia</a:t>
            </a:r>
            <a:r>
              <a:rPr lang="pt-BR" sz="6600" dirty="0">
                <a:solidFill>
                  <a:schemeClr val="accent6"/>
                </a:solidFill>
                <a:latin typeface="Algerian" panose="04020705040A02060702" pitchFamily="82" charset="0"/>
              </a:rPr>
              <a:t> </a:t>
            </a:r>
            <a:r>
              <a:rPr lang="pt-BR" sz="6600" u="sng" dirty="0">
                <a:solidFill>
                  <a:schemeClr val="accent6"/>
                </a:solidFill>
                <a:latin typeface="Algerian" panose="04020705040A02060702" pitchFamily="82" charset="0"/>
              </a:rPr>
              <a:t>de</a:t>
            </a:r>
            <a:r>
              <a:rPr lang="pt-BR" sz="6600" dirty="0">
                <a:solidFill>
                  <a:schemeClr val="accent6"/>
                </a:solidFill>
                <a:latin typeface="Algerian" panose="04020705040A02060702" pitchFamily="82" charset="0"/>
              </a:rPr>
              <a:t> </a:t>
            </a:r>
            <a:r>
              <a:rPr lang="pt-BR" sz="6600" u="sng" dirty="0" err="1">
                <a:solidFill>
                  <a:schemeClr val="accent6"/>
                </a:solidFill>
                <a:latin typeface="Algerian" panose="04020705040A02060702" pitchFamily="82" charset="0"/>
              </a:rPr>
              <a:t>espinosa</a:t>
            </a:r>
            <a:endParaRPr lang="pt-BR" sz="6600" u="sng" dirty="0">
              <a:solidFill>
                <a:schemeClr val="accent6"/>
              </a:solidFill>
              <a:latin typeface="Algerian" panose="04020705040A02060702" pitchFamily="82" charset="0"/>
            </a:endParaRPr>
          </a:p>
        </p:txBody>
      </p:sp>
      <p:sp>
        <p:nvSpPr>
          <p:cNvPr id="3" name="Espaço Reservado para Conteúdo 2">
            <a:extLst>
              <a:ext uri="{FF2B5EF4-FFF2-40B4-BE49-F238E27FC236}">
                <a16:creationId xmlns:a16="http://schemas.microsoft.com/office/drawing/2014/main" id="{84AF1A34-1989-401B-B4CC-281E5612005D}"/>
              </a:ext>
            </a:extLst>
          </p:cNvPr>
          <p:cNvSpPr>
            <a:spLocks noGrp="1"/>
          </p:cNvSpPr>
          <p:nvPr>
            <p:ph sz="quarter" idx="13"/>
          </p:nvPr>
        </p:nvSpPr>
        <p:spPr>
          <a:xfrm>
            <a:off x="344557" y="1404730"/>
            <a:ext cx="10933043" cy="5353879"/>
          </a:xfrm>
        </p:spPr>
        <p:txBody>
          <a:bodyPr>
            <a:normAutofit fontScale="92500" lnSpcReduction="20000"/>
          </a:bodyPr>
          <a:lstStyle/>
          <a:p>
            <a:r>
              <a:rPr lang="pt-BR" sz="3000" b="1" cap="none" dirty="0">
                <a:solidFill>
                  <a:schemeClr val="bg1"/>
                </a:solidFill>
                <a:latin typeface="Comic Sans MS" panose="030F0702030302020204" pitchFamily="66" charset="0"/>
              </a:rPr>
              <a:t>Alegria:</a:t>
            </a:r>
          </a:p>
          <a:p>
            <a:pPr lvl="1"/>
            <a:r>
              <a:rPr lang="pt-BR" sz="2600" cap="none" dirty="0">
                <a:solidFill>
                  <a:schemeClr val="accent2">
                    <a:lumMod val="75000"/>
                  </a:schemeClr>
                </a:solidFill>
                <a:latin typeface="Comic Sans MS" panose="030F0702030302020204" pitchFamily="66" charset="0"/>
              </a:rPr>
              <a:t>“Passagem para um estado de maior potência do próprio ser”;</a:t>
            </a:r>
          </a:p>
          <a:p>
            <a:r>
              <a:rPr lang="pt-BR" sz="3000" b="1" cap="none" dirty="0">
                <a:solidFill>
                  <a:schemeClr val="bg1"/>
                </a:solidFill>
                <a:latin typeface="Comic Sans MS" panose="030F0702030302020204" pitchFamily="66" charset="0"/>
              </a:rPr>
              <a:t>Vida:</a:t>
            </a:r>
          </a:p>
          <a:p>
            <a:pPr lvl="1"/>
            <a:r>
              <a:rPr lang="pt-BR" sz="2600" cap="none" dirty="0">
                <a:solidFill>
                  <a:schemeClr val="accent2">
                    <a:lumMod val="75000"/>
                  </a:schemeClr>
                </a:solidFill>
                <a:latin typeface="Comic Sans MS" panose="030F0702030302020204" pitchFamily="66" charset="0"/>
              </a:rPr>
              <a:t>Balanço de </a:t>
            </a:r>
            <a:r>
              <a:rPr lang="pt-BR" sz="2600" b="1" u="sng" cap="none" dirty="0">
                <a:solidFill>
                  <a:schemeClr val="accent2">
                    <a:lumMod val="75000"/>
                  </a:schemeClr>
                </a:solidFill>
                <a:latin typeface="Comic Sans MS" panose="030F0702030302020204" pitchFamily="66" charset="0"/>
              </a:rPr>
              <a:t>POTÊNCIA</a:t>
            </a:r>
            <a:r>
              <a:rPr lang="pt-BR" sz="2600" b="1" cap="none" dirty="0">
                <a:solidFill>
                  <a:schemeClr val="accent2">
                    <a:lumMod val="75000"/>
                  </a:schemeClr>
                </a:solidFill>
                <a:latin typeface="Comic Sans MS" panose="030F0702030302020204" pitchFamily="66" charset="0"/>
              </a:rPr>
              <a:t> </a:t>
            </a:r>
            <a:r>
              <a:rPr lang="pt-BR" sz="2600" cap="none" dirty="0">
                <a:solidFill>
                  <a:srgbClr val="C00000"/>
                </a:solidFill>
                <a:latin typeface="Comic Sans MS" panose="030F0702030302020204" pitchFamily="66" charset="0"/>
                <a:sym typeface="Wingdings" panose="05000000000000000000" pitchFamily="2" charset="2"/>
              </a:rPr>
              <a:t></a:t>
            </a:r>
            <a:r>
              <a:rPr lang="pt-BR" sz="2600" cap="none" dirty="0">
                <a:latin typeface="Comic Sans MS" panose="030F0702030302020204" pitchFamily="66" charset="0"/>
                <a:sym typeface="Wingdings" panose="05000000000000000000" pitchFamily="2" charset="2"/>
              </a:rPr>
              <a:t> </a:t>
            </a:r>
            <a:r>
              <a:rPr lang="pt-BR" sz="2600" cap="none" dirty="0">
                <a:solidFill>
                  <a:srgbClr val="92D050"/>
                </a:solidFill>
                <a:latin typeface="Comic Sans MS" panose="030F0702030302020204" pitchFamily="66" charset="0"/>
                <a:sym typeface="Wingdings" panose="05000000000000000000" pitchFamily="2" charset="2"/>
              </a:rPr>
              <a:t>Ganho</a:t>
            </a:r>
            <a:r>
              <a:rPr lang="pt-BR" sz="2600" cap="none" dirty="0">
                <a:solidFill>
                  <a:srgbClr val="C00000"/>
                </a:solidFill>
                <a:latin typeface="Comic Sans MS" panose="030F0702030302020204" pitchFamily="66" charset="0"/>
                <a:sym typeface="Wingdings" panose="05000000000000000000" pitchFamily="2" charset="2"/>
              </a:rPr>
              <a:t> x </a:t>
            </a:r>
            <a:r>
              <a:rPr lang="pt-BR" sz="2600" cap="none" dirty="0">
                <a:solidFill>
                  <a:schemeClr val="bg1"/>
                </a:solidFill>
                <a:latin typeface="Comic Sans MS" panose="030F0702030302020204" pitchFamily="66" charset="0"/>
                <a:sym typeface="Wingdings" panose="05000000000000000000" pitchFamily="2" charset="2"/>
              </a:rPr>
              <a:t>Perda.</a:t>
            </a:r>
          </a:p>
          <a:p>
            <a:pPr lvl="1"/>
            <a:endParaRPr lang="pt-BR" sz="2600" cap="none" dirty="0">
              <a:latin typeface="Comic Sans MS" panose="030F0702030302020204" pitchFamily="66" charset="0"/>
              <a:sym typeface="Wingdings" panose="05000000000000000000" pitchFamily="2" charset="2"/>
            </a:endParaRPr>
          </a:p>
          <a:p>
            <a:pPr lvl="7"/>
            <a:r>
              <a:rPr lang="pt-BR" sz="1900" cap="none" dirty="0">
                <a:solidFill>
                  <a:srgbClr val="00B0F0"/>
                </a:solidFill>
                <a:latin typeface="Comic Sans MS" panose="030F0702030302020204" pitchFamily="66" charset="0"/>
                <a:sym typeface="Wingdings" panose="05000000000000000000" pitchFamily="2" charset="2"/>
              </a:rPr>
              <a:t>Vida</a:t>
            </a:r>
            <a:r>
              <a:rPr lang="pt-BR" sz="1900" cap="none" dirty="0">
                <a:latin typeface="Comic Sans MS" panose="030F0702030302020204" pitchFamily="66" charset="0"/>
                <a:sym typeface="Wingdings" panose="05000000000000000000" pitchFamily="2" charset="2"/>
              </a:rPr>
              <a:t>               </a:t>
            </a:r>
            <a:r>
              <a:rPr lang="pt-BR" sz="1900" cap="none" dirty="0">
                <a:solidFill>
                  <a:srgbClr val="00B0F0"/>
                </a:solidFill>
                <a:latin typeface="Comic Sans MS" panose="030F0702030302020204" pitchFamily="66" charset="0"/>
                <a:sym typeface="Wingdings" panose="05000000000000000000" pitchFamily="2" charset="2"/>
              </a:rPr>
              <a:t>Morte</a:t>
            </a:r>
            <a:r>
              <a:rPr lang="pt-BR" sz="1900" cap="none" dirty="0">
                <a:latin typeface="Comic Sans MS" panose="030F0702030302020204" pitchFamily="66" charset="0"/>
                <a:sym typeface="Wingdings" panose="05000000000000000000" pitchFamily="2" charset="2"/>
              </a:rPr>
              <a:t>.</a:t>
            </a:r>
          </a:p>
          <a:p>
            <a:r>
              <a:rPr lang="pt-BR" sz="3000" b="1" cap="none" dirty="0">
                <a:solidFill>
                  <a:schemeClr val="bg1"/>
                </a:solidFill>
                <a:latin typeface="Comic Sans MS" panose="030F0702030302020204" pitchFamily="66" charset="0"/>
                <a:sym typeface="Wingdings" panose="05000000000000000000" pitchFamily="2" charset="2"/>
              </a:rPr>
              <a:t>Porque do Próprio ser?</a:t>
            </a:r>
          </a:p>
          <a:p>
            <a:pPr lvl="1"/>
            <a:r>
              <a:rPr lang="pt-BR" sz="2600" cap="none" dirty="0">
                <a:solidFill>
                  <a:schemeClr val="accent2">
                    <a:lumMod val="75000"/>
                  </a:schemeClr>
                </a:solidFill>
                <a:latin typeface="Comic Sans MS" panose="030F0702030302020204" pitchFamily="66" charset="0"/>
                <a:sym typeface="Wingdings" panose="05000000000000000000" pitchFamily="2" charset="2"/>
              </a:rPr>
              <a:t>Particular;</a:t>
            </a:r>
          </a:p>
          <a:p>
            <a:pPr lvl="1"/>
            <a:r>
              <a:rPr lang="pt-BR" sz="2600" cap="none" dirty="0">
                <a:solidFill>
                  <a:schemeClr val="accent2">
                    <a:lumMod val="75000"/>
                  </a:schemeClr>
                </a:solidFill>
                <a:latin typeface="Comic Sans MS" panose="030F0702030302020204" pitchFamily="66" charset="0"/>
                <a:sym typeface="Wingdings" panose="05000000000000000000" pitchFamily="2" charset="2"/>
              </a:rPr>
              <a:t>Se encantar e encantar seu próprio ser;</a:t>
            </a:r>
          </a:p>
          <a:p>
            <a:r>
              <a:rPr lang="pt-BR" sz="2600" b="1" cap="none" dirty="0">
                <a:solidFill>
                  <a:schemeClr val="bg1"/>
                </a:solidFill>
                <a:latin typeface="Comic Sans MS" panose="030F0702030302020204" pitchFamily="66" charset="0"/>
                <a:sym typeface="Wingdings" panose="05000000000000000000" pitchFamily="2" charset="2"/>
              </a:rPr>
              <a:t>Ética</a:t>
            </a:r>
            <a:r>
              <a:rPr lang="pt-BR" sz="2600" b="1" cap="none" dirty="0">
                <a:latin typeface="Comic Sans MS" panose="030F0702030302020204" pitchFamily="66" charset="0"/>
                <a:sym typeface="Wingdings" panose="05000000000000000000" pitchFamily="2" charset="2"/>
              </a:rPr>
              <a:t> </a:t>
            </a:r>
            <a:r>
              <a:rPr lang="pt-BR" sz="2600" b="1" cap="none" dirty="0">
                <a:solidFill>
                  <a:srgbClr val="C00000"/>
                </a:solidFill>
                <a:latin typeface="Comic Sans MS" panose="030F0702030302020204" pitchFamily="66" charset="0"/>
                <a:sym typeface="Wingdings" panose="05000000000000000000" pitchFamily="2" charset="2"/>
              </a:rPr>
              <a:t></a:t>
            </a:r>
            <a:r>
              <a:rPr lang="pt-BR" sz="2600" b="1" cap="none" dirty="0">
                <a:latin typeface="Comic Sans MS" panose="030F0702030302020204" pitchFamily="66" charset="0"/>
                <a:sym typeface="Wingdings" panose="05000000000000000000" pitchFamily="2" charset="2"/>
              </a:rPr>
              <a:t> </a:t>
            </a:r>
            <a:r>
              <a:rPr lang="pt-BR" sz="2600" b="1" cap="none" dirty="0">
                <a:solidFill>
                  <a:schemeClr val="bg1"/>
                </a:solidFill>
                <a:latin typeface="Comic Sans MS" panose="030F0702030302020204" pitchFamily="66" charset="0"/>
                <a:sym typeface="Wingdings" panose="05000000000000000000" pitchFamily="2" charset="2"/>
              </a:rPr>
              <a:t>Virtuosidade:</a:t>
            </a:r>
          </a:p>
          <a:p>
            <a:pPr lvl="1"/>
            <a:r>
              <a:rPr lang="pt-BR" sz="2600" cap="none" dirty="0">
                <a:solidFill>
                  <a:schemeClr val="accent2">
                    <a:lumMod val="75000"/>
                  </a:schemeClr>
                </a:solidFill>
                <a:latin typeface="Comic Sans MS" panose="030F0702030302020204" pitchFamily="66" charset="0"/>
                <a:sym typeface="Wingdings" panose="05000000000000000000" pitchFamily="2" charset="2"/>
              </a:rPr>
              <a:t>Esforço da preservação do ser.</a:t>
            </a:r>
          </a:p>
          <a:p>
            <a:pPr lvl="1"/>
            <a:endParaRPr lang="pt-BR" sz="2200" cap="none" dirty="0">
              <a:latin typeface="Comic Sans MS" panose="030F0702030302020204" pitchFamily="66" charset="0"/>
              <a:sym typeface="Wingdings" panose="05000000000000000000" pitchFamily="2" charset="2"/>
            </a:endParaRPr>
          </a:p>
          <a:p>
            <a:pPr lvl="8"/>
            <a:endParaRPr lang="pt-BR" cap="none" dirty="0">
              <a:latin typeface="Comic Sans MS" panose="030F0702030302020204" pitchFamily="66" charset="0"/>
            </a:endParaRPr>
          </a:p>
        </p:txBody>
      </p:sp>
      <p:cxnSp>
        <p:nvCxnSpPr>
          <p:cNvPr id="5" name="Conector de Seta Reta 4">
            <a:extLst>
              <a:ext uri="{FF2B5EF4-FFF2-40B4-BE49-F238E27FC236}">
                <a16:creationId xmlns:a16="http://schemas.microsoft.com/office/drawing/2014/main" id="{9A1E16A2-FC59-4AF6-84A9-6F8F9873807F}"/>
              </a:ext>
            </a:extLst>
          </p:cNvPr>
          <p:cNvCxnSpPr>
            <a:cxnSpLocks/>
          </p:cNvCxnSpPr>
          <p:nvPr/>
        </p:nvCxnSpPr>
        <p:spPr>
          <a:xfrm flipH="1">
            <a:off x="4429266" y="3299791"/>
            <a:ext cx="593308" cy="454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D44E9E8C-B273-4DB8-B892-78F04A0071E9}"/>
              </a:ext>
            </a:extLst>
          </p:cNvPr>
          <p:cNvCxnSpPr>
            <a:cxnSpLocks/>
          </p:cNvCxnSpPr>
          <p:nvPr/>
        </p:nvCxnSpPr>
        <p:spPr>
          <a:xfrm flipH="1">
            <a:off x="5811078" y="3299791"/>
            <a:ext cx="510209" cy="502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Nenhuma descrição de foto disponível.">
            <a:extLst>
              <a:ext uri="{FF2B5EF4-FFF2-40B4-BE49-F238E27FC236}">
                <a16:creationId xmlns:a16="http://schemas.microsoft.com/office/drawing/2014/main" id="{BF3C6B7C-4C48-4145-90E6-90EC60C5B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550" y="3428996"/>
            <a:ext cx="41084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4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BED9A-68FF-44E2-8EB0-040012A86419}"/>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02259571-8C5D-4709-A6DF-897CE8117B4F}"/>
              </a:ext>
            </a:extLst>
          </p:cNvPr>
          <p:cNvPicPr>
            <a:picLocks noGrp="1" noChangeAspect="1"/>
          </p:cNvPicPr>
          <p:nvPr>
            <p:ph sz="quarter" idx="13"/>
          </p:nvPr>
        </p:nvPicPr>
        <p:blipFill>
          <a:blip r:embed="rId2"/>
          <a:stretch>
            <a:fillRect/>
          </a:stretch>
        </p:blipFill>
        <p:spPr>
          <a:xfrm>
            <a:off x="-1" y="0"/>
            <a:ext cx="12192001" cy="6864625"/>
          </a:xfrm>
        </p:spPr>
      </p:pic>
    </p:spTree>
    <p:extLst>
      <p:ext uri="{BB962C8B-B14F-4D97-AF65-F5344CB8AC3E}">
        <p14:creationId xmlns:p14="http://schemas.microsoft.com/office/powerpoint/2010/main" val="344144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8847EA-3DE7-455D-8205-F3D8FD5F36A0}"/>
              </a:ext>
            </a:extLst>
          </p:cNvPr>
          <p:cNvSpPr>
            <a:spLocks noGrp="1"/>
          </p:cNvSpPr>
          <p:nvPr>
            <p:ph idx="1"/>
          </p:nvPr>
        </p:nvSpPr>
        <p:spPr>
          <a:xfrm>
            <a:off x="0" y="0"/>
            <a:ext cx="12192000" cy="6857999"/>
          </a:xfrm>
        </p:spPr>
        <p:txBody>
          <a:bodyPr>
            <a:normAutofit lnSpcReduction="10000"/>
          </a:bodyPr>
          <a:lstStyle/>
          <a:p>
            <a:pPr marL="0" indent="0" algn="just">
              <a:lnSpc>
                <a:spcPct val="115000"/>
              </a:lnSpc>
              <a:spcAft>
                <a:spcPts val="1000"/>
              </a:spcAft>
              <a:buNone/>
            </a:pPr>
            <a:r>
              <a:rPr lang="pt-BR" sz="2400" dirty="0"/>
              <a:t>(ENEM) ética spinozista, que ora é descrita como uma ética da </a:t>
            </a:r>
            <a:r>
              <a:rPr lang="pt-BR" sz="2400" dirty="0" err="1"/>
              <a:t>auto-conservação</a:t>
            </a:r>
            <a:r>
              <a:rPr lang="pt-BR" sz="2400" dirty="0"/>
              <a:t>, ora como uma ética da liberdade. A noção de </a:t>
            </a:r>
            <a:r>
              <a:rPr lang="pt-BR" sz="2400" dirty="0" err="1"/>
              <a:t>conatus</a:t>
            </a:r>
            <a:r>
              <a:rPr lang="pt-BR" sz="2400" dirty="0"/>
              <a:t> em Spinoza, mostra que este não se reduz a elementos físicos, sendo também um princípio metafísico, que relaciona os seres finitos à potência de Deus. Somente a partir desta dimensão formal seria possível compreender porque o esforço primordial de </a:t>
            </a:r>
            <a:r>
              <a:rPr lang="pt-BR" sz="2400" dirty="0" err="1"/>
              <a:t>auto-preservação</a:t>
            </a:r>
            <a:r>
              <a:rPr lang="pt-BR" sz="2400" dirty="0"/>
              <a:t> desemboca em uma ética da liberdade. </a:t>
            </a:r>
          </a:p>
          <a:p>
            <a:pPr marL="0" indent="0" algn="just">
              <a:lnSpc>
                <a:spcPct val="115000"/>
              </a:lnSpc>
              <a:spcAft>
                <a:spcPts val="1000"/>
              </a:spcAft>
              <a:buNone/>
            </a:pPr>
            <a:r>
              <a:rPr lang="pt-BR" sz="2400" dirty="0"/>
              <a:t>De acordo com seu conhecimento sobre a ética de Spinoza, é correto afirmar: </a:t>
            </a:r>
          </a:p>
          <a:p>
            <a:pPr marL="0" indent="0" algn="just">
              <a:lnSpc>
                <a:spcPct val="115000"/>
              </a:lnSpc>
              <a:spcAft>
                <a:spcPts val="1000"/>
              </a:spcAft>
              <a:buNone/>
            </a:pPr>
            <a:r>
              <a:rPr lang="pt-BR" sz="2400" dirty="0"/>
              <a:t>a) A necessidade não se aplica às ações livres do homem.   </a:t>
            </a:r>
          </a:p>
          <a:p>
            <a:pPr marL="0" indent="0" algn="just">
              <a:lnSpc>
                <a:spcPct val="115000"/>
              </a:lnSpc>
              <a:spcAft>
                <a:spcPts val="1000"/>
              </a:spcAft>
              <a:buNone/>
            </a:pPr>
            <a:r>
              <a:rPr lang="pt-BR" sz="2400" dirty="0"/>
              <a:t>b) O homem virtuoso procura agir com compaixão.   </a:t>
            </a:r>
          </a:p>
          <a:p>
            <a:pPr marL="0" indent="0" algn="just">
              <a:lnSpc>
                <a:spcPct val="115000"/>
              </a:lnSpc>
              <a:spcAft>
                <a:spcPts val="1000"/>
              </a:spcAft>
              <a:buNone/>
            </a:pPr>
            <a:r>
              <a:rPr lang="pt-BR" sz="2400" dirty="0"/>
              <a:t>c) A felicidade é o prêmio da virtude, pois a ação virtuosa tem como recompensa a felicidade.   </a:t>
            </a:r>
          </a:p>
          <a:p>
            <a:pPr marL="0" indent="0" algn="just">
              <a:lnSpc>
                <a:spcPct val="115000"/>
              </a:lnSpc>
              <a:spcAft>
                <a:spcPts val="1000"/>
              </a:spcAft>
              <a:buNone/>
            </a:pPr>
            <a:r>
              <a:rPr lang="pt-BR" sz="2400" dirty="0"/>
              <a:t>d) Quanto mais um homem se esforça por preservar o seu ser, mais ele é virtuoso.   </a:t>
            </a:r>
          </a:p>
          <a:p>
            <a:pPr marL="0" indent="0" algn="just">
              <a:lnSpc>
                <a:spcPct val="115000"/>
              </a:lnSpc>
              <a:spcAft>
                <a:spcPts val="1000"/>
              </a:spcAft>
              <a:buNone/>
            </a:pPr>
            <a:r>
              <a:rPr lang="pt-BR" sz="2400" dirty="0"/>
              <a:t>e) O homem é mais livre na solidão, pois aí ele só obedece a si mesmo.   </a:t>
            </a:r>
          </a:p>
          <a:p>
            <a:endParaRPr lang="pt-BR" dirty="0"/>
          </a:p>
        </p:txBody>
      </p:sp>
    </p:spTree>
    <p:extLst>
      <p:ext uri="{BB962C8B-B14F-4D97-AF65-F5344CB8AC3E}">
        <p14:creationId xmlns:p14="http://schemas.microsoft.com/office/powerpoint/2010/main" val="255540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descr="arthur_schopenhauer-og.png"/>
          <p:cNvPicPr>
            <a:picLocks noChangeAspect="1"/>
          </p:cNvPicPr>
          <p:nvPr/>
        </p:nvPicPr>
        <p:blipFill>
          <a:blip r:embed="rId2"/>
          <a:stretch>
            <a:fillRect/>
          </a:stretch>
        </p:blipFill>
        <p:spPr>
          <a:xfrm>
            <a:off x="0" y="0"/>
            <a:ext cx="12192000" cy="6858000"/>
          </a:xfrm>
          <a:prstGeom prst="rect">
            <a:avLst/>
          </a:prstGeom>
        </p:spPr>
      </p:pic>
      <p:pic>
        <p:nvPicPr>
          <p:cNvPr id="4" name="Imagem 3">
            <a:extLst>
              <a:ext uri="{FF2B5EF4-FFF2-40B4-BE49-F238E27FC236}">
                <a16:creationId xmlns:a16="http://schemas.microsoft.com/office/drawing/2014/main" id="{A236FC19-1656-4CD9-922E-3B40B242980A}"/>
              </a:ext>
            </a:extLst>
          </p:cNvPr>
          <p:cNvPicPr>
            <a:picLocks noChangeAspect="1"/>
          </p:cNvPicPr>
          <p:nvPr/>
        </p:nvPicPr>
        <p:blipFill>
          <a:blip r:embed="rId3"/>
          <a:stretch>
            <a:fillRect/>
          </a:stretch>
        </p:blipFill>
        <p:spPr>
          <a:xfrm>
            <a:off x="9942286" y="3683000"/>
            <a:ext cx="2101850" cy="3175000"/>
          </a:xfrm>
          <a:prstGeom prst="rect">
            <a:avLst/>
          </a:prstGeom>
        </p:spPr>
      </p:pic>
    </p:spTree>
    <p:extLst>
      <p:ext uri="{BB962C8B-B14F-4D97-AF65-F5344CB8AC3E}">
        <p14:creationId xmlns:p14="http://schemas.microsoft.com/office/powerpoint/2010/main" val="2245253347"/>
      </p:ext>
    </p:extLst>
  </p:cSld>
  <p:clrMapOvr>
    <a:masterClrMapping/>
  </p:clrMapOvr>
</p:sld>
</file>

<file path=ppt/theme/theme1.xml><?xml version="1.0" encoding="utf-8"?>
<a:theme xmlns:a="http://schemas.openxmlformats.org/drawingml/2006/main" name="Gotícula">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TM04033925[[fn=Gotícula]]</Template>
  <TotalTime>560</TotalTime>
  <Words>871</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17</vt:i4>
      </vt:variant>
    </vt:vector>
  </HeadingPairs>
  <TitlesOfParts>
    <vt:vector size="23" baseType="lpstr">
      <vt:lpstr>Algerian</vt:lpstr>
      <vt:lpstr>Arial</vt:lpstr>
      <vt:lpstr>Bradley Hand ITC</vt:lpstr>
      <vt:lpstr>Comic Sans MS</vt:lpstr>
      <vt:lpstr>Tw Cen MT</vt:lpstr>
      <vt:lpstr>Gotícula</vt:lpstr>
      <vt:lpstr>filosofia</vt:lpstr>
      <vt:lpstr>bibliografia</vt:lpstr>
      <vt:lpstr>Apresentação do PowerPoint</vt:lpstr>
      <vt:lpstr>A FILOSOFIA DE ESPINOSA</vt:lpstr>
      <vt:lpstr>A filosofia de espinosa</vt:lpstr>
      <vt:lpstr>A filosofia de espinosa</vt:lpstr>
      <vt:lpstr>Apresentação do PowerPoint</vt:lpstr>
      <vt:lpstr>Apresentação do PowerPoint</vt:lpstr>
      <vt:lpstr>Apresentação do PowerPoint</vt:lpstr>
      <vt:lpstr>Apresentação do PowerPoint</vt:lpstr>
      <vt:lpstr>ARTHUR SHOPENHAUER</vt:lpstr>
      <vt:lpstr>QUAL A ESSÊNCIA DA VIDA?</vt:lpstr>
      <vt:lpstr>Qual a solução?</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Luiz Zeni</dc:creator>
  <cp:lastModifiedBy>Claudia Frassetto</cp:lastModifiedBy>
  <cp:revision>46</cp:revision>
  <dcterms:created xsi:type="dcterms:W3CDTF">2018-07-30T18:13:52Z</dcterms:created>
  <dcterms:modified xsi:type="dcterms:W3CDTF">2025-07-01T23:29:59Z</dcterms:modified>
</cp:coreProperties>
</file>